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0" r:id="rId1"/>
  </p:sldMasterIdLst>
  <p:notesMasterIdLst>
    <p:notesMasterId r:id="rId38"/>
  </p:notesMasterIdLst>
  <p:sldIdLst>
    <p:sldId id="256" r:id="rId2"/>
    <p:sldId id="263" r:id="rId3"/>
    <p:sldId id="262" r:id="rId4"/>
    <p:sldId id="264" r:id="rId5"/>
    <p:sldId id="266" r:id="rId6"/>
    <p:sldId id="267" r:id="rId7"/>
    <p:sldId id="265" r:id="rId8"/>
    <p:sldId id="268" r:id="rId9"/>
    <p:sldId id="269" r:id="rId10"/>
    <p:sldId id="271" r:id="rId11"/>
    <p:sldId id="270" r:id="rId12"/>
    <p:sldId id="274" r:id="rId13"/>
    <p:sldId id="272" r:id="rId14"/>
    <p:sldId id="275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3" r:id="rId30"/>
    <p:sldId id="291" r:id="rId31"/>
    <p:sldId id="294" r:id="rId32"/>
    <p:sldId id="292" r:id="rId33"/>
    <p:sldId id="297" r:id="rId34"/>
    <p:sldId id="295" r:id="rId35"/>
    <p:sldId id="296" r:id="rId36"/>
    <p:sldId id="261" r:id="rId37"/>
  </p:sldIdLst>
  <p:sldSz cx="14630400" cy="8229600"/>
  <p:notesSz cx="6858000" cy="9144000"/>
  <p:defaultTextStyle>
    <a:defPPr>
      <a:defRPr lang="en-US"/>
    </a:defPPr>
    <a:lvl1pPr marL="0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2104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4205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6296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08395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0496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2592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64690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16784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A0AD92-78D2-7545-8A6E-2D1143DEE447}">
          <p14:sldIdLst>
            <p14:sldId id="256"/>
            <p14:sldId id="263"/>
            <p14:sldId id="262"/>
            <p14:sldId id="264"/>
            <p14:sldId id="266"/>
            <p14:sldId id="267"/>
            <p14:sldId id="265"/>
            <p14:sldId id="268"/>
            <p14:sldId id="269"/>
            <p14:sldId id="271"/>
            <p14:sldId id="270"/>
            <p14:sldId id="274"/>
            <p14:sldId id="272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3"/>
            <p14:sldId id="291"/>
            <p14:sldId id="294"/>
            <p14:sldId id="292"/>
            <p14:sldId id="297"/>
            <p14:sldId id="295"/>
            <p14:sldId id="296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56" userDrawn="1">
          <p15:clr>
            <a:srgbClr val="A4A3A4"/>
          </p15:clr>
        </p15:guide>
        <p15:guide id="2" pos="5121" userDrawn="1">
          <p15:clr>
            <a:srgbClr val="A4A3A4"/>
          </p15:clr>
        </p15:guide>
        <p15:guide id="3" orient="horz" pos="803" userDrawn="1">
          <p15:clr>
            <a:srgbClr val="A4A3A4"/>
          </p15:clr>
        </p15:guide>
        <p15:guide id="4" pos="417" userDrawn="1">
          <p15:clr>
            <a:srgbClr val="A4A3A4"/>
          </p15:clr>
        </p15:guide>
        <p15:guide id="5" orient="horz" pos="1176" userDrawn="1">
          <p15:clr>
            <a:srgbClr val="A4A3A4"/>
          </p15:clr>
        </p15:guide>
        <p15:guide id="6" orient="horz" pos="3048" userDrawn="1">
          <p15:clr>
            <a:srgbClr val="A4A3A4"/>
          </p15:clr>
        </p15:guide>
        <p15:guide id="7" pos="9822" userDrawn="1">
          <p15:clr>
            <a:srgbClr val="A4A3A4"/>
          </p15:clr>
        </p15:guide>
        <p15:guide id="8" orient="horz" pos="5520">
          <p15:clr>
            <a:srgbClr val="A4A3A4"/>
          </p15:clr>
        </p15:guide>
        <p15:guide id="9" orient="horz" pos="5001" userDrawn="1">
          <p15:clr>
            <a:srgbClr val="A4A3A4"/>
          </p15:clr>
        </p15:guide>
        <p15:guide id="10" orient="horz" pos="2592">
          <p15:clr>
            <a:srgbClr val="A4A3A4"/>
          </p15:clr>
        </p15:guide>
        <p15:guide id="11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13"/>
    <p:restoredTop sz="80047"/>
  </p:normalViewPr>
  <p:slideViewPr>
    <p:cSldViewPr snapToGrid="0" snapToObjects="1">
      <p:cViewPr varScale="1">
        <p:scale>
          <a:sx n="130" d="100"/>
          <a:sy n="130" d="100"/>
        </p:scale>
        <p:origin x="224" y="744"/>
      </p:cViewPr>
      <p:guideLst>
        <p:guide orient="horz" pos="2856"/>
        <p:guide pos="5121"/>
        <p:guide orient="horz" pos="803"/>
        <p:guide pos="417"/>
        <p:guide orient="horz" pos="1176"/>
        <p:guide orient="horz" pos="3048"/>
        <p:guide pos="9822"/>
        <p:guide orient="horz" pos="5520"/>
        <p:guide orient="horz" pos="5001"/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-48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2E039-9A09-7D4B-A055-F94435F45999}" type="datetimeFigureOut">
              <a:rPr lang="en-US" smtClean="0"/>
              <a:t>10/29/15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E7E40-F629-B14E-8FF7-4ADAD6A23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8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>
              <a:buClr>
                <a:srgbClr val="535353"/>
              </a:buClr>
              <a:buSzPct val="82000"/>
              <a:buNone/>
              <a:defRPr sz="1800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981285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417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6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582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>
              <a:buClr>
                <a:srgbClr val="535353"/>
              </a:buClr>
              <a:buSzPct val="82000"/>
              <a:buNone/>
              <a:defRPr sz="1800"/>
            </a:pPr>
            <a:r>
              <a:rPr lang="en-US" sz="2000" dirty="0" smtClean="0"/>
              <a:t>Our</a:t>
            </a:r>
            <a:r>
              <a:rPr lang="en-US" sz="2000" baseline="0" dirty="0" smtClean="0"/>
              <a:t> best answers are: write it from scratch and target one of the runtimes, who have nascent to non-existent best practices, and have a completely </a:t>
            </a:r>
            <a:r>
              <a:rPr lang="en-US" sz="2000" baseline="0" dirty="0" err="1" smtClean="0"/>
              <a:t>sperate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amnagement</a:t>
            </a:r>
            <a:r>
              <a:rPr lang="en-US" sz="2000" baseline="0" dirty="0" smtClean="0"/>
              <a:t> philosophy from what you’ve done historically. Or, for legacy software… rewrite it from scratch. </a:t>
            </a:r>
            <a:r>
              <a:rPr lang="en-US" sz="2000" baseline="0" dirty="0" smtClean="0">
                <a:sym typeface="Wingdings"/>
              </a:rPr>
              <a:t>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10789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great about this? It’s the lowest</a:t>
            </a:r>
            <a:r>
              <a:rPr lang="en-US" baseline="0" dirty="0" smtClean="0"/>
              <a:t> common </a:t>
            </a:r>
            <a:r>
              <a:rPr lang="en-US" baseline="0" dirty="0" err="1" smtClean="0"/>
              <a:t>denomniator</a:t>
            </a:r>
            <a:r>
              <a:rPr lang="en-US" baseline="0" dirty="0" smtClean="0"/>
              <a:t> – it works on every platform, on every operating system, and on every </a:t>
            </a:r>
            <a:r>
              <a:rPr lang="en-US" baseline="0" dirty="0" err="1" smtClean="0"/>
              <a:t>runtime.Viola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7E40-F629-B14E-8FF7-4ADAD6A237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great about this? It’s the lowest</a:t>
            </a:r>
            <a:r>
              <a:rPr lang="en-US" baseline="0" dirty="0" smtClean="0"/>
              <a:t> common </a:t>
            </a:r>
            <a:r>
              <a:rPr lang="en-US" baseline="0" dirty="0" err="1" smtClean="0"/>
              <a:t>denomniator</a:t>
            </a:r>
            <a:r>
              <a:rPr lang="en-US" baseline="0" dirty="0" smtClean="0"/>
              <a:t> – it works on every platform, on every operating system, and on every </a:t>
            </a:r>
            <a:r>
              <a:rPr lang="en-US" baseline="0" dirty="0" err="1" smtClean="0"/>
              <a:t>runtime.Viola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7E40-F629-B14E-8FF7-4ADAD6A237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51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great about this? It’s the lowest</a:t>
            </a:r>
            <a:r>
              <a:rPr lang="en-US" baseline="0" dirty="0" smtClean="0"/>
              <a:t> common </a:t>
            </a:r>
            <a:r>
              <a:rPr lang="en-US" baseline="0" dirty="0" err="1" smtClean="0"/>
              <a:t>denomniator</a:t>
            </a:r>
            <a:r>
              <a:rPr lang="en-US" baseline="0" dirty="0" smtClean="0"/>
              <a:t> – it works on every platform, on every operating system, and on every </a:t>
            </a:r>
            <a:r>
              <a:rPr lang="en-US" baseline="0" dirty="0" err="1" smtClean="0"/>
              <a:t>runtime.Viola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7E40-F629-B14E-8FF7-4ADAD6A237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07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7E40-F629-B14E-8FF7-4ADAD6A237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2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7E40-F629-B14E-8FF7-4ADAD6A237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41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7E40-F629-B14E-8FF7-4ADAD6A237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57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great about this? It’s the lowest</a:t>
            </a:r>
            <a:r>
              <a:rPr lang="en-US" baseline="0" dirty="0" smtClean="0"/>
              <a:t> common </a:t>
            </a:r>
            <a:r>
              <a:rPr lang="en-US" baseline="0" dirty="0" err="1" smtClean="0"/>
              <a:t>denomniator</a:t>
            </a:r>
            <a:r>
              <a:rPr lang="en-US" baseline="0" dirty="0" smtClean="0"/>
              <a:t> – it works on every platform, on every operating system, and on every </a:t>
            </a:r>
            <a:r>
              <a:rPr lang="en-US" baseline="0" dirty="0" err="1" smtClean="0"/>
              <a:t>runtime.Viola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7E40-F629-B14E-8FF7-4ADAD6A237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50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0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3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60" y="746437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1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0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88" y="1577901"/>
            <a:ext cx="5007432" cy="49518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13624989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2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609607" y="548644"/>
            <a:ext cx="13411198" cy="710964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609607" y="1670578"/>
            <a:ext cx="13411198" cy="516624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marL="284480" indent="60960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1pPr>
            <a:lvl2pPr marL="548640" indent="0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2pPr>
            <a:lvl3pPr marL="751840" indent="40640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3pPr>
            <a:lvl4pPr marL="955040" indent="20320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4pPr>
            <a:lvl5pPr marL="1178560" indent="0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5pPr>
            <a:lvl6pPr marL="3007360" indent="2032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3556000" indent="2032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4104640" indent="2032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4653280" indent="2032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471421" y="7699249"/>
            <a:ext cx="2926080" cy="190078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marL="0" marR="0" indent="0" algn="l" rtl="0">
              <a:spcBef>
                <a:spcPts val="0"/>
              </a:spcBef>
              <a:buClr>
                <a:srgbClr val="435464"/>
              </a:buClr>
              <a:buSzPct val="100000"/>
              <a:buFont typeface="Gill Sans"/>
              <a:defRPr sz="1440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48640" marR="0" indent="-20320" algn="l" rtl="0">
              <a:spcBef>
                <a:spcPts val="0"/>
              </a:spcBef>
              <a:buSzPct val="100000"/>
              <a:defRPr sz="1440"/>
            </a:lvl2pPr>
            <a:lvl3pPr marL="1097280" marR="0" indent="-20320" algn="l" rtl="0">
              <a:spcBef>
                <a:spcPts val="0"/>
              </a:spcBef>
              <a:buSzPct val="100000"/>
              <a:defRPr sz="1440"/>
            </a:lvl3pPr>
            <a:lvl4pPr marL="1645920" marR="0" indent="-40640" algn="l" rtl="0">
              <a:spcBef>
                <a:spcPts val="0"/>
              </a:spcBef>
              <a:buSzPct val="100000"/>
              <a:defRPr sz="1440"/>
            </a:lvl4pPr>
            <a:lvl5pPr marL="2194560" marR="0" indent="-20320" algn="l" rtl="0">
              <a:spcBef>
                <a:spcPts val="0"/>
              </a:spcBef>
              <a:buSzPct val="100000"/>
              <a:defRPr sz="1440"/>
            </a:lvl5pPr>
            <a:lvl6pPr marL="2743200" marR="0" indent="-20320" algn="l" rtl="0">
              <a:spcBef>
                <a:spcPts val="0"/>
              </a:spcBef>
              <a:buSzPct val="100000"/>
              <a:defRPr sz="1440"/>
            </a:lvl6pPr>
            <a:lvl7pPr marL="3291840" marR="0" indent="-20320" algn="l" rtl="0">
              <a:spcBef>
                <a:spcPts val="0"/>
              </a:spcBef>
              <a:buSzPct val="100000"/>
              <a:defRPr sz="1440"/>
            </a:lvl7pPr>
            <a:lvl8pPr marL="3840480" marR="0" indent="-20320" algn="l" rtl="0">
              <a:spcBef>
                <a:spcPts val="0"/>
              </a:spcBef>
              <a:buSzPct val="100000"/>
              <a:defRPr sz="1440"/>
            </a:lvl8pPr>
            <a:lvl9pPr marL="4389120" marR="0" indent="-40640" algn="l" rtl="0">
              <a:spcBef>
                <a:spcPts val="0"/>
              </a:spcBef>
              <a:buSzPct val="100000"/>
              <a:defRPr sz="144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3544822" y="7705342"/>
            <a:ext cx="8387040" cy="18432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marL="0" marR="0" indent="0" algn="l" rtl="0">
              <a:spcBef>
                <a:spcPts val="0"/>
              </a:spcBef>
              <a:buClr>
                <a:srgbClr val="435464"/>
              </a:buClr>
              <a:buSzPct val="100000"/>
              <a:buFont typeface="Gill Sans"/>
              <a:defRPr sz="1440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48640" marR="0" indent="-20320" algn="l" rtl="0">
              <a:spcBef>
                <a:spcPts val="0"/>
              </a:spcBef>
              <a:buSzPct val="100000"/>
              <a:defRPr sz="1440"/>
            </a:lvl2pPr>
            <a:lvl3pPr marL="1097280" marR="0" indent="-20320" algn="l" rtl="0">
              <a:spcBef>
                <a:spcPts val="0"/>
              </a:spcBef>
              <a:buSzPct val="100000"/>
              <a:defRPr sz="1440"/>
            </a:lvl3pPr>
            <a:lvl4pPr marL="1645920" marR="0" indent="-40640" algn="l" rtl="0">
              <a:spcBef>
                <a:spcPts val="0"/>
              </a:spcBef>
              <a:buSzPct val="100000"/>
              <a:defRPr sz="1440"/>
            </a:lvl4pPr>
            <a:lvl5pPr marL="2194560" marR="0" indent="-20320" algn="l" rtl="0">
              <a:spcBef>
                <a:spcPts val="0"/>
              </a:spcBef>
              <a:buSzPct val="100000"/>
              <a:defRPr sz="1440"/>
            </a:lvl5pPr>
            <a:lvl6pPr marL="2743200" marR="0" indent="-20320" algn="l" rtl="0">
              <a:spcBef>
                <a:spcPts val="0"/>
              </a:spcBef>
              <a:buSzPct val="100000"/>
              <a:defRPr sz="1440"/>
            </a:lvl6pPr>
            <a:lvl7pPr marL="3291840" marR="0" indent="-20320" algn="l" rtl="0">
              <a:spcBef>
                <a:spcPts val="0"/>
              </a:spcBef>
              <a:buSzPct val="100000"/>
              <a:defRPr sz="1440"/>
            </a:lvl7pPr>
            <a:lvl8pPr marL="3840480" marR="0" indent="-20320" algn="l" rtl="0">
              <a:spcBef>
                <a:spcPts val="0"/>
              </a:spcBef>
              <a:buSzPct val="100000"/>
              <a:defRPr sz="1440"/>
            </a:lvl8pPr>
            <a:lvl9pPr marL="4389120" marR="0" indent="-40640" algn="l" rtl="0">
              <a:spcBef>
                <a:spcPts val="0"/>
              </a:spcBef>
              <a:buSzPct val="100000"/>
              <a:defRPr sz="144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2077199" y="7699249"/>
            <a:ext cx="2081758" cy="190078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>
            <a:noAutofit/>
          </a:bodyPr>
          <a:lstStyle/>
          <a:p>
            <a:endParaRPr lang="en-US" sz="1920">
              <a:solidFill>
                <a:srgbClr val="43546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624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42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0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50" r:id="rId6"/>
    <p:sldLayoutId id="2147483946" r:id="rId7"/>
    <p:sldLayoutId id="2147483947" r:id="rId8"/>
    <p:sldLayoutId id="2147483951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76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61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3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tif"/><Relationship Id="rId20" Type="http://schemas.openxmlformats.org/officeDocument/2006/relationships/image" Target="../media/image22.tif"/><Relationship Id="rId21" Type="http://schemas.openxmlformats.org/officeDocument/2006/relationships/image" Target="../media/image23.tif"/><Relationship Id="rId22" Type="http://schemas.openxmlformats.org/officeDocument/2006/relationships/image" Target="../media/image24.png"/><Relationship Id="rId23" Type="http://schemas.openxmlformats.org/officeDocument/2006/relationships/image" Target="../media/image25.tif"/><Relationship Id="rId24" Type="http://schemas.openxmlformats.org/officeDocument/2006/relationships/image" Target="../media/image26.tif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tif"/><Relationship Id="rId28" Type="http://schemas.openxmlformats.org/officeDocument/2006/relationships/image" Target="../media/image30.tif"/><Relationship Id="rId29" Type="http://schemas.openxmlformats.org/officeDocument/2006/relationships/image" Target="../media/image31.tif"/><Relationship Id="rId30" Type="http://schemas.openxmlformats.org/officeDocument/2006/relationships/image" Target="../media/image32.tif"/><Relationship Id="rId31" Type="http://schemas.openxmlformats.org/officeDocument/2006/relationships/image" Target="../media/image33.png"/><Relationship Id="rId32" Type="http://schemas.openxmlformats.org/officeDocument/2006/relationships/image" Target="../media/image34.tif"/><Relationship Id="rId10" Type="http://schemas.openxmlformats.org/officeDocument/2006/relationships/image" Target="../media/image12.png"/><Relationship Id="rId11" Type="http://schemas.openxmlformats.org/officeDocument/2006/relationships/image" Target="../media/image13.tif"/><Relationship Id="rId12" Type="http://schemas.openxmlformats.org/officeDocument/2006/relationships/image" Target="../media/image14.tif"/><Relationship Id="rId13" Type="http://schemas.openxmlformats.org/officeDocument/2006/relationships/image" Target="../media/image15.png"/><Relationship Id="rId14" Type="http://schemas.openxmlformats.org/officeDocument/2006/relationships/image" Target="../media/image16.tif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tif"/><Relationship Id="rId19" Type="http://schemas.openxmlformats.org/officeDocument/2006/relationships/image" Target="../media/image21.t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tif"/><Relationship Id="rId5" Type="http://schemas.openxmlformats.org/officeDocument/2006/relationships/image" Target="../media/image7.tif"/><Relationship Id="rId6" Type="http://schemas.openxmlformats.org/officeDocument/2006/relationships/image" Target="../media/image8.tif"/><Relationship Id="rId7" Type="http://schemas.openxmlformats.org/officeDocument/2006/relationships/image" Target="../media/image9.png"/><Relationship Id="rId8" Type="http://schemas.openxmlformats.org/officeDocument/2006/relationships/image" Target="../media/image10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antirez/redis/2.8/redis.con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1.tif"/><Relationship Id="rId21" Type="http://schemas.openxmlformats.org/officeDocument/2006/relationships/image" Target="../media/image22.tif"/><Relationship Id="rId22" Type="http://schemas.openxmlformats.org/officeDocument/2006/relationships/image" Target="../media/image23.tif"/><Relationship Id="rId23" Type="http://schemas.openxmlformats.org/officeDocument/2006/relationships/image" Target="../media/image24.png"/><Relationship Id="rId24" Type="http://schemas.openxmlformats.org/officeDocument/2006/relationships/image" Target="../media/image25.tif"/><Relationship Id="rId25" Type="http://schemas.openxmlformats.org/officeDocument/2006/relationships/image" Target="../media/image26.tif"/><Relationship Id="rId26" Type="http://schemas.openxmlformats.org/officeDocument/2006/relationships/image" Target="../media/image27.png"/><Relationship Id="rId27" Type="http://schemas.openxmlformats.org/officeDocument/2006/relationships/image" Target="../media/image28.png"/><Relationship Id="rId28" Type="http://schemas.openxmlformats.org/officeDocument/2006/relationships/image" Target="../media/image29.tif"/><Relationship Id="rId29" Type="http://schemas.openxmlformats.org/officeDocument/2006/relationships/image" Target="../media/image30.t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"/><Relationship Id="rId30" Type="http://schemas.openxmlformats.org/officeDocument/2006/relationships/image" Target="../media/image31.tif"/><Relationship Id="rId31" Type="http://schemas.openxmlformats.org/officeDocument/2006/relationships/image" Target="../media/image32.tif"/><Relationship Id="rId32" Type="http://schemas.openxmlformats.org/officeDocument/2006/relationships/image" Target="../media/image33.png"/><Relationship Id="rId9" Type="http://schemas.openxmlformats.org/officeDocument/2006/relationships/image" Target="../media/image10.tif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9.png"/><Relationship Id="rId33" Type="http://schemas.openxmlformats.org/officeDocument/2006/relationships/image" Target="../media/image34.tif"/><Relationship Id="rId10" Type="http://schemas.openxmlformats.org/officeDocument/2006/relationships/image" Target="../media/image11.tif"/><Relationship Id="rId11" Type="http://schemas.openxmlformats.org/officeDocument/2006/relationships/image" Target="../media/image12.png"/><Relationship Id="rId12" Type="http://schemas.openxmlformats.org/officeDocument/2006/relationships/image" Target="../media/image13.tif"/><Relationship Id="rId13" Type="http://schemas.openxmlformats.org/officeDocument/2006/relationships/image" Target="../media/image14.tif"/><Relationship Id="rId14" Type="http://schemas.openxmlformats.org/officeDocument/2006/relationships/image" Target="../media/image15.png"/><Relationship Id="rId15" Type="http://schemas.openxmlformats.org/officeDocument/2006/relationships/image" Target="../media/image16.tif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tif"/></Relationships>
</file>

<file path=ppt/slides/_rels/slide6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1.tif"/><Relationship Id="rId21" Type="http://schemas.openxmlformats.org/officeDocument/2006/relationships/image" Target="../media/image22.tif"/><Relationship Id="rId22" Type="http://schemas.openxmlformats.org/officeDocument/2006/relationships/image" Target="../media/image23.tif"/><Relationship Id="rId23" Type="http://schemas.openxmlformats.org/officeDocument/2006/relationships/image" Target="../media/image24.png"/><Relationship Id="rId24" Type="http://schemas.openxmlformats.org/officeDocument/2006/relationships/image" Target="../media/image25.tif"/><Relationship Id="rId25" Type="http://schemas.openxmlformats.org/officeDocument/2006/relationships/image" Target="../media/image26.tif"/><Relationship Id="rId26" Type="http://schemas.openxmlformats.org/officeDocument/2006/relationships/image" Target="../media/image27.png"/><Relationship Id="rId27" Type="http://schemas.openxmlformats.org/officeDocument/2006/relationships/image" Target="../media/image28.png"/><Relationship Id="rId28" Type="http://schemas.openxmlformats.org/officeDocument/2006/relationships/image" Target="../media/image29.tif"/><Relationship Id="rId29" Type="http://schemas.openxmlformats.org/officeDocument/2006/relationships/image" Target="../media/image30.t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"/><Relationship Id="rId30" Type="http://schemas.openxmlformats.org/officeDocument/2006/relationships/image" Target="../media/image31.tif"/><Relationship Id="rId31" Type="http://schemas.openxmlformats.org/officeDocument/2006/relationships/image" Target="../media/image32.tif"/><Relationship Id="rId32" Type="http://schemas.openxmlformats.org/officeDocument/2006/relationships/image" Target="../media/image33.png"/><Relationship Id="rId9" Type="http://schemas.openxmlformats.org/officeDocument/2006/relationships/image" Target="../media/image10.tif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9.png"/><Relationship Id="rId33" Type="http://schemas.openxmlformats.org/officeDocument/2006/relationships/image" Target="../media/image34.tif"/><Relationship Id="rId10" Type="http://schemas.openxmlformats.org/officeDocument/2006/relationships/image" Target="../media/image11.tif"/><Relationship Id="rId11" Type="http://schemas.openxmlformats.org/officeDocument/2006/relationships/image" Target="../media/image12.png"/><Relationship Id="rId12" Type="http://schemas.openxmlformats.org/officeDocument/2006/relationships/image" Target="../media/image13.tif"/><Relationship Id="rId13" Type="http://schemas.openxmlformats.org/officeDocument/2006/relationships/image" Target="../media/image14.tif"/><Relationship Id="rId14" Type="http://schemas.openxmlformats.org/officeDocument/2006/relationships/image" Target="../media/image15.png"/><Relationship Id="rId15" Type="http://schemas.openxmlformats.org/officeDocument/2006/relationships/image" Target="../media/image16.tif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Bldr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Adam Jacob, CTO – </a:t>
            </a:r>
            <a:r>
              <a:rPr lang="en-US" dirty="0" err="1" smtClean="0"/>
              <a:t>adam@chef.io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97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76414" y="790389"/>
            <a:ext cx="13760970" cy="1203795"/>
          </a:xfrm>
        </p:spPr>
        <p:txBody>
          <a:bodyPr/>
          <a:lstStyle/>
          <a:p>
            <a:r>
              <a:rPr lang="en-US" sz="6000" dirty="0" smtClean="0"/>
              <a:t>With consistent management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2446289" y="2474181"/>
            <a:ext cx="9875520" cy="1274151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smtClean="0"/>
              <a:t>Regardless of choices you make at the Runtime or Infrastructure layers</a:t>
            </a:r>
            <a:endParaRPr lang="en-US" sz="4000" dirty="0"/>
          </a:p>
        </p:txBody>
      </p:sp>
      <p:grpSp>
        <p:nvGrpSpPr>
          <p:cNvPr id="8" name="Group 215"/>
          <p:cNvGrpSpPr/>
          <p:nvPr/>
        </p:nvGrpSpPr>
        <p:grpSpPr>
          <a:xfrm>
            <a:off x="979509" y="6271569"/>
            <a:ext cx="12456431" cy="1676278"/>
            <a:chOff x="0" y="-2118"/>
            <a:chExt cx="20760714" cy="2793793"/>
          </a:xfrm>
        </p:grpSpPr>
        <p:grpSp>
          <p:nvGrpSpPr>
            <p:cNvPr id="9" name="Group 213"/>
            <p:cNvGrpSpPr/>
            <p:nvPr/>
          </p:nvGrpSpPr>
          <p:grpSpPr>
            <a:xfrm>
              <a:off x="3645772" y="-2118"/>
              <a:ext cx="17114942" cy="2793793"/>
              <a:chOff x="-44450" y="-27517"/>
              <a:chExt cx="17114940" cy="2793791"/>
            </a:xfrm>
          </p:grpSpPr>
          <p:grpSp>
            <p:nvGrpSpPr>
              <p:cNvPr id="11" name="Group 192"/>
              <p:cNvGrpSpPr/>
              <p:nvPr/>
            </p:nvGrpSpPr>
            <p:grpSpPr>
              <a:xfrm>
                <a:off x="5540271" y="136018"/>
                <a:ext cx="6996385" cy="2312897"/>
                <a:chOff x="-19051" y="-15627"/>
                <a:chExt cx="6996383" cy="2312896"/>
              </a:xfrm>
            </p:grpSpPr>
            <p:pic>
              <p:nvPicPr>
                <p:cNvPr id="28" name="Picture 27"/>
                <p:cNvPicPr/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 rot="10800000">
                  <a:off x="-19051" y="574675"/>
                  <a:ext cx="6996383" cy="1722594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29" name="pasted-image.tif"/>
                <p:cNvPicPr/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169734" y="873464"/>
                  <a:ext cx="1450001" cy="8935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0" name="pasted-image.tif"/>
                <p:cNvPicPr/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3674123" y="905688"/>
                  <a:ext cx="1658146" cy="82907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1" name="pasted-image.tif"/>
                <p:cNvPicPr/>
                <p:nvPr/>
              </p:nvPicPr>
              <p:blipFill>
                <a:blip r:embed="rId5">
                  <a:extLst/>
                </a:blip>
                <a:srcRect l="6208" t="7298" r="11416" b="20120"/>
                <a:stretch>
                  <a:fillRect/>
                </a:stretch>
              </p:blipFill>
              <p:spPr>
                <a:xfrm>
                  <a:off x="5527251" y="829687"/>
                  <a:ext cx="1113664" cy="98125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2" name="pasted-image.tif"/>
                <p:cNvPicPr/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1820994" y="808196"/>
                  <a:ext cx="1658147" cy="125555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33" name="Shape 191"/>
                <p:cNvSpPr/>
                <p:nvPr/>
              </p:nvSpPr>
              <p:spPr>
                <a:xfrm>
                  <a:off x="2672671" y="-15627"/>
                  <a:ext cx="2324352" cy="6059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2862" tIns="42862" rIns="42862" bIns="42862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800">
                      <a:solidFill>
                        <a:srgbClr val="535353"/>
                      </a:solidFill>
                    </a:rPr>
                    <a:t>cloud &amp; IaaS</a:t>
                  </a:r>
                </a:p>
              </p:txBody>
            </p:sp>
          </p:grpSp>
          <p:grpSp>
            <p:nvGrpSpPr>
              <p:cNvPr id="12" name="Group 199"/>
              <p:cNvGrpSpPr/>
              <p:nvPr/>
            </p:nvGrpSpPr>
            <p:grpSpPr>
              <a:xfrm>
                <a:off x="12678599" y="136018"/>
                <a:ext cx="3980112" cy="2312897"/>
                <a:chOff x="-19051" y="-15627"/>
                <a:chExt cx="3980111" cy="2312896"/>
              </a:xfrm>
            </p:grpSpPr>
            <p:pic>
              <p:nvPicPr>
                <p:cNvPr id="23" name="pasted-image.tif"/>
                <p:cNvPicPr/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236177" y="707514"/>
                  <a:ext cx="1073878" cy="89338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4" name="pasted-image.tif"/>
                <p:cNvPicPr/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480573" y="707514"/>
                  <a:ext cx="1152040" cy="119916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5" name="pasted-image.tif"/>
                <p:cNvPicPr/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2699170" y="720425"/>
                  <a:ext cx="867486" cy="8151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6" name="Shape 196"/>
                <p:cNvSpPr/>
                <p:nvPr/>
              </p:nvSpPr>
              <p:spPr>
                <a:xfrm>
                  <a:off x="1740120" y="-15627"/>
                  <a:ext cx="699976" cy="6059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2862" tIns="42862" rIns="42862" bIns="42862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800">
                      <a:solidFill>
                        <a:srgbClr val="535353"/>
                      </a:solidFill>
                    </a:rPr>
                    <a:t>OS</a:t>
                  </a:r>
                </a:p>
              </p:txBody>
            </p:sp>
            <p:pic>
              <p:nvPicPr>
                <p:cNvPr id="27" name="Picture 26"/>
                <p:cNvPicPr/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 rot="10800000">
                  <a:off x="-19051" y="574675"/>
                  <a:ext cx="3980111" cy="1722594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3" name="Group 205"/>
              <p:cNvGrpSpPr/>
              <p:nvPr/>
            </p:nvGrpSpPr>
            <p:grpSpPr>
              <a:xfrm>
                <a:off x="260435" y="553877"/>
                <a:ext cx="2780844" cy="1895039"/>
                <a:chOff x="-19050" y="-15626"/>
                <a:chExt cx="2780842" cy="1895037"/>
              </a:xfrm>
            </p:grpSpPr>
            <p:pic>
              <p:nvPicPr>
                <p:cNvPr id="19" name="pasted-image.tif"/>
                <p:cNvPicPr/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221861" y="842831"/>
                  <a:ext cx="1088251" cy="8151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" name="pasted-image.tif"/>
                <p:cNvPicPr/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1711429" y="842831"/>
                  <a:ext cx="852224" cy="85222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1" name="Shape 202"/>
                <p:cNvSpPr/>
                <p:nvPr/>
              </p:nvSpPr>
              <p:spPr>
                <a:xfrm>
                  <a:off x="494841" y="-15626"/>
                  <a:ext cx="1961003" cy="60593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2862" tIns="42862" rIns="42862" bIns="42862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800">
                      <a:solidFill>
                        <a:srgbClr val="535353"/>
                      </a:solidFill>
                    </a:rPr>
                    <a:t>bare metal</a:t>
                  </a:r>
                </a:p>
              </p:txBody>
            </p:sp>
            <p:pic>
              <p:nvPicPr>
                <p:cNvPr id="22" name="Picture 21"/>
                <p:cNvPicPr/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 rot="10800000">
                  <a:off x="-19050" y="574675"/>
                  <a:ext cx="2780842" cy="13047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4" name="Group 210"/>
              <p:cNvGrpSpPr/>
              <p:nvPr/>
            </p:nvGrpSpPr>
            <p:grpSpPr>
              <a:xfrm>
                <a:off x="3183223" y="833787"/>
                <a:ext cx="2365102" cy="1615129"/>
                <a:chOff x="-19050" y="-15626"/>
                <a:chExt cx="2365101" cy="1615127"/>
              </a:xfrm>
            </p:grpSpPr>
            <p:pic>
              <p:nvPicPr>
                <p:cNvPr id="16" name="pasted-image.tif"/>
                <p:cNvPicPr/>
                <p:nvPr/>
              </p:nvPicPr>
              <p:blipFill>
                <a:blip r:embed="rId14">
                  <a:extLst/>
                </a:blip>
                <a:srcRect t="32409" b="32409"/>
                <a:stretch>
                  <a:fillRect/>
                </a:stretch>
              </p:blipFill>
              <p:spPr>
                <a:xfrm>
                  <a:off x="235457" y="788241"/>
                  <a:ext cx="1698477" cy="59753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7" name="Shape 207"/>
                <p:cNvSpPr/>
                <p:nvPr/>
              </p:nvSpPr>
              <p:spPr>
                <a:xfrm>
                  <a:off x="64447" y="-15626"/>
                  <a:ext cx="2281604" cy="60593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2862" tIns="42862" rIns="42862" bIns="42862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800">
                      <a:solidFill>
                        <a:srgbClr val="535353"/>
                      </a:solidFill>
                    </a:rPr>
                    <a:t>virtualization</a:t>
                  </a:r>
                </a:p>
              </p:txBody>
            </p:sp>
            <p:pic>
              <p:nvPicPr>
                <p:cNvPr id="18" name="Picture 17"/>
                <p:cNvPicPr/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 rot="10800000">
                  <a:off x="-19050" y="574674"/>
                  <a:ext cx="2215104" cy="1024827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15" name="Picture 14"/>
              <p:cNvPicPr/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 rot="10800000">
                <a:off x="-44450" y="-27517"/>
                <a:ext cx="17114940" cy="2793791"/>
              </a:xfrm>
              <a:prstGeom prst="rect">
                <a:avLst/>
              </a:prstGeom>
              <a:effectLst/>
            </p:spPr>
          </p:pic>
        </p:grpSp>
        <p:sp>
          <p:nvSpPr>
            <p:cNvPr id="10" name="Shape 214"/>
            <p:cNvSpPr/>
            <p:nvPr/>
          </p:nvSpPr>
          <p:spPr>
            <a:xfrm>
              <a:off x="0" y="0"/>
              <a:ext cx="3690224" cy="2785325"/>
            </a:xfrm>
            <a:prstGeom prst="rect">
              <a:avLst/>
            </a:prstGeom>
            <a:solidFill>
              <a:srgbClr val="3D455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 b="1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sz="2400" b="0">
                  <a:solidFill>
                    <a:schemeClr val="bg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Infrastructure</a:t>
              </a:r>
            </a:p>
          </p:txBody>
        </p:sp>
      </p:grpSp>
      <p:grpSp>
        <p:nvGrpSpPr>
          <p:cNvPr id="34" name="Group 244"/>
          <p:cNvGrpSpPr/>
          <p:nvPr/>
        </p:nvGrpSpPr>
        <p:grpSpPr>
          <a:xfrm>
            <a:off x="979509" y="4228329"/>
            <a:ext cx="12472416" cy="1678816"/>
            <a:chOff x="0" y="-6350"/>
            <a:chExt cx="20787356" cy="2798024"/>
          </a:xfrm>
        </p:grpSpPr>
        <p:pic>
          <p:nvPicPr>
            <p:cNvPr id="35" name="Picture 34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 rot="10800000">
              <a:off x="3645773" y="-6350"/>
              <a:ext cx="17141583" cy="2798024"/>
            </a:xfrm>
            <a:prstGeom prst="rect">
              <a:avLst/>
            </a:prstGeom>
            <a:effectLst/>
          </p:spPr>
        </p:pic>
        <p:sp>
          <p:nvSpPr>
            <p:cNvPr id="36" name="Shape 218"/>
            <p:cNvSpPr/>
            <p:nvPr/>
          </p:nvSpPr>
          <p:spPr>
            <a:xfrm>
              <a:off x="0" y="0"/>
              <a:ext cx="3690224" cy="2785325"/>
            </a:xfrm>
            <a:prstGeom prst="rect">
              <a:avLst/>
            </a:prstGeom>
            <a:solidFill>
              <a:srgbClr val="788A9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 b="1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sz="2400" b="0" dirty="0">
                  <a:solidFill>
                    <a:schemeClr val="bg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Runtime</a:t>
              </a:r>
            </a:p>
          </p:txBody>
        </p:sp>
        <p:grpSp>
          <p:nvGrpSpPr>
            <p:cNvPr id="37" name="Group 226"/>
            <p:cNvGrpSpPr/>
            <p:nvPr/>
          </p:nvGrpSpPr>
          <p:grpSpPr>
            <a:xfrm>
              <a:off x="4244299" y="128225"/>
              <a:ext cx="4696352" cy="2515790"/>
              <a:chOff x="-19050" y="-15628"/>
              <a:chExt cx="4696351" cy="2515788"/>
            </a:xfrm>
          </p:grpSpPr>
          <p:pic>
            <p:nvPicPr>
              <p:cNvPr id="53" name="pasted-image.tif"/>
              <p:cNvPicPr/>
              <p:nvPr/>
            </p:nvPicPr>
            <p:blipFill>
              <a:blip r:embed="rId18">
                <a:extLst/>
              </a:blip>
              <a:srcRect t="11006" b="11006"/>
              <a:stretch>
                <a:fillRect/>
              </a:stretch>
            </p:blipFill>
            <p:spPr>
              <a:xfrm>
                <a:off x="2329124" y="1667114"/>
                <a:ext cx="2294808" cy="6929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" name="pasted-image.tif"/>
              <p:cNvPicPr/>
              <p:nvPr/>
            </p:nvPicPr>
            <p:blipFill>
              <a:blip r:embed="rId19">
                <a:extLst/>
              </a:blip>
              <a:stretch>
                <a:fillRect/>
              </a:stretch>
            </p:blipFill>
            <p:spPr>
              <a:xfrm>
                <a:off x="123073" y="1593880"/>
                <a:ext cx="2104211" cy="7613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5" name="pasted-image.tif"/>
              <p:cNvPicPr/>
              <p:nvPr/>
            </p:nvPicPr>
            <p:blipFill>
              <a:blip r:embed="rId20">
                <a:extLst/>
              </a:blip>
              <a:srcRect l="5766" t="13124" b="13124"/>
              <a:stretch>
                <a:fillRect/>
              </a:stretch>
            </p:blipFill>
            <p:spPr>
              <a:xfrm>
                <a:off x="123073" y="824224"/>
                <a:ext cx="2396512" cy="6284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" name="pasted-image.tif"/>
              <p:cNvPicPr/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2929416" y="824345"/>
                <a:ext cx="720970" cy="698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" name="Picture 56"/>
              <p:cNvPicPr/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 rot="10800000">
                <a:off x="-19050" y="579379"/>
                <a:ext cx="4696351" cy="1920781"/>
              </a:xfrm>
              <a:prstGeom prst="rect">
                <a:avLst/>
              </a:prstGeom>
              <a:effectLst/>
            </p:spPr>
          </p:pic>
          <p:sp>
            <p:nvSpPr>
              <p:cNvPr id="58" name="Shape 225"/>
              <p:cNvSpPr/>
              <p:nvPr/>
            </p:nvSpPr>
            <p:spPr>
              <a:xfrm>
                <a:off x="1968936" y="-15628"/>
                <a:ext cx="785470" cy="6059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2862" tIns="42862" rIns="42862" bIns="42862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800">
                    <a:solidFill>
                      <a:srgbClr val="535353"/>
                    </a:solidFill>
                  </a:rPr>
                  <a:t>grid</a:t>
                </a:r>
              </a:p>
            </p:txBody>
          </p:sp>
        </p:grpSp>
        <p:grpSp>
          <p:nvGrpSpPr>
            <p:cNvPr id="38" name="Group 234"/>
            <p:cNvGrpSpPr/>
            <p:nvPr/>
          </p:nvGrpSpPr>
          <p:grpSpPr>
            <a:xfrm>
              <a:off x="10106229" y="132930"/>
              <a:ext cx="4104112" cy="2506380"/>
              <a:chOff x="-19050" y="-15628"/>
              <a:chExt cx="4104111" cy="2506379"/>
            </a:xfrm>
          </p:grpSpPr>
          <p:pic>
            <p:nvPicPr>
              <p:cNvPr id="47" name="pasted-image.tif"/>
              <p:cNvPicPr/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1470110" y="717827"/>
                <a:ext cx="915507" cy="9155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" name="pasted-image.tif"/>
              <p:cNvPicPr/>
              <p:nvPr/>
            </p:nvPicPr>
            <p:blipFill>
              <a:blip r:embed="rId24">
                <a:extLst/>
              </a:blip>
              <a:srcRect l="9718" t="8840" r="9718" b="8840"/>
              <a:stretch>
                <a:fillRect/>
              </a:stretch>
            </p:blipFill>
            <p:spPr>
              <a:xfrm>
                <a:off x="170368" y="712260"/>
                <a:ext cx="1115890" cy="11402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9" name="pasted-image.tif"/>
              <p:cNvPicPr/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1286380" y="1699043"/>
                <a:ext cx="1099237" cy="676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" name="pasted-image.tif"/>
              <p:cNvPicPr/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592924" y="717827"/>
                <a:ext cx="1270181" cy="9617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1" name="Picture 50"/>
              <p:cNvPicPr/>
              <p:nvPr/>
            </p:nvPicPr>
            <p:blipFill>
              <a:blip r:embed="rId26">
                <a:extLst/>
              </a:blip>
              <a:stretch>
                <a:fillRect/>
              </a:stretch>
            </p:blipFill>
            <p:spPr>
              <a:xfrm rot="10800000">
                <a:off x="-19050" y="546198"/>
                <a:ext cx="4104111" cy="1944553"/>
              </a:xfrm>
              <a:prstGeom prst="rect">
                <a:avLst/>
              </a:prstGeom>
              <a:effectLst/>
            </p:spPr>
          </p:pic>
          <p:sp>
            <p:nvSpPr>
              <p:cNvPr id="52" name="Shape 233"/>
              <p:cNvSpPr/>
              <p:nvPr/>
            </p:nvSpPr>
            <p:spPr>
              <a:xfrm>
                <a:off x="1516582" y="-15628"/>
                <a:ext cx="1084696" cy="6059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2862" tIns="42862" rIns="42862" bIns="42862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800">
                    <a:solidFill>
                      <a:srgbClr val="535353"/>
                    </a:solidFill>
                  </a:rPr>
                  <a:t>PaaS</a:t>
                </a:r>
              </a:p>
            </p:txBody>
          </p:sp>
        </p:grpSp>
        <p:grpSp>
          <p:nvGrpSpPr>
            <p:cNvPr id="39" name="Group 243"/>
            <p:cNvGrpSpPr/>
            <p:nvPr/>
          </p:nvGrpSpPr>
          <p:grpSpPr>
            <a:xfrm>
              <a:off x="15272068" y="104454"/>
              <a:ext cx="4904056" cy="2534856"/>
              <a:chOff x="-19051" y="-15628"/>
              <a:chExt cx="4904054" cy="2534855"/>
            </a:xfrm>
          </p:grpSpPr>
          <p:pic>
            <p:nvPicPr>
              <p:cNvPr id="40" name="pasted-image.tif"/>
              <p:cNvPicPr/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3544978" y="1272580"/>
                <a:ext cx="1084834" cy="10800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pasted-image.tif"/>
              <p:cNvPicPr/>
              <p:nvPr/>
            </p:nvPicPr>
            <p:blipFill>
              <a:blip r:embed="rId28">
                <a:extLst/>
              </a:blip>
              <a:stretch>
                <a:fillRect/>
              </a:stretch>
            </p:blipFill>
            <p:spPr>
              <a:xfrm>
                <a:off x="191233" y="704719"/>
                <a:ext cx="1331950" cy="7483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" name="pasted-image.tif"/>
              <p:cNvPicPr/>
              <p:nvPr/>
            </p:nvPicPr>
            <p:blipFill>
              <a:blip r:embed="rId29">
                <a:extLst/>
              </a:blip>
              <a:stretch>
                <a:fillRect/>
              </a:stretch>
            </p:blipFill>
            <p:spPr>
              <a:xfrm>
                <a:off x="191233" y="1631356"/>
                <a:ext cx="1304862" cy="7339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" name="pasted-image.tif"/>
              <p:cNvPicPr/>
              <p:nvPr/>
            </p:nvPicPr>
            <p:blipFill>
              <a:blip r:embed="rId30">
                <a:extLst/>
              </a:blip>
              <a:srcRect t="10023" b="34983"/>
              <a:stretch>
                <a:fillRect/>
              </a:stretch>
            </p:blipFill>
            <p:spPr>
              <a:xfrm>
                <a:off x="1690075" y="1778632"/>
                <a:ext cx="1660858" cy="5744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" name="Picture 43"/>
              <p:cNvPicPr/>
              <p:nvPr/>
            </p:nvPicPr>
            <p:blipFill>
              <a:blip r:embed="rId31">
                <a:extLst/>
              </a:blip>
              <a:stretch>
                <a:fillRect/>
              </a:stretch>
            </p:blipFill>
            <p:spPr>
              <a:xfrm rot="10800000">
                <a:off x="-19051" y="574674"/>
                <a:ext cx="4904054" cy="1944553"/>
              </a:xfrm>
              <a:prstGeom prst="rect">
                <a:avLst/>
              </a:prstGeom>
              <a:effectLst/>
            </p:spPr>
          </p:pic>
          <p:pic>
            <p:nvPicPr>
              <p:cNvPr id="45" name="pasted-image.tif"/>
              <p:cNvPicPr/>
              <p:nvPr/>
            </p:nvPicPr>
            <p:blipFill>
              <a:blip r:embed="rId32">
                <a:extLst/>
              </a:blip>
              <a:stretch>
                <a:fillRect/>
              </a:stretch>
            </p:blipFill>
            <p:spPr>
              <a:xfrm>
                <a:off x="1738559" y="1044243"/>
                <a:ext cx="1612439" cy="5746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6" name="Shape 242"/>
              <p:cNvSpPr/>
              <p:nvPr/>
            </p:nvSpPr>
            <p:spPr>
              <a:xfrm>
                <a:off x="765049" y="-15628"/>
                <a:ext cx="4012846" cy="6059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2862" tIns="42862" rIns="42862" bIns="42862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800">
                    <a:solidFill>
                      <a:srgbClr val="535353"/>
                    </a:solidFill>
                  </a:rPr>
                  <a:t>containers &amp; discovery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47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want that experience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5400" dirty="0" smtClean="0"/>
              <a:t>For new, </a:t>
            </a:r>
            <a:r>
              <a:rPr lang="en-US" sz="5400" b="1" dirty="0" smtClean="0"/>
              <a:t>green-field</a:t>
            </a:r>
            <a:r>
              <a:rPr lang="en-US" sz="5400" dirty="0" smtClean="0"/>
              <a:t> applications to be the easiest path – the right thing is the easy thing</a:t>
            </a:r>
          </a:p>
          <a:p>
            <a:pPr marL="0" indent="0">
              <a:buNone/>
            </a:pPr>
            <a:endParaRPr lang="en-US" sz="5400" dirty="0" smtClean="0"/>
          </a:p>
          <a:p>
            <a:pPr marL="0" indent="0">
              <a:buNone/>
            </a:pPr>
            <a:r>
              <a:rPr lang="en-US" sz="5400" dirty="0" smtClean="0"/>
              <a:t>For </a:t>
            </a:r>
            <a:r>
              <a:rPr lang="en-US" sz="5400" b="1" dirty="0" smtClean="0"/>
              <a:t>existing</a:t>
            </a:r>
            <a:r>
              <a:rPr lang="en-US" sz="5400" dirty="0" smtClean="0"/>
              <a:t> applications, we want the path to be a simple porting project – it should be no more complex than packaging the software up for deployment in the first place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2233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what </a:t>
            </a:r>
            <a:r>
              <a:rPr lang="en-US" dirty="0" err="1" smtClean="0"/>
              <a:t>Bldr</a:t>
            </a:r>
            <a:r>
              <a:rPr lang="en-US" dirty="0" smtClean="0"/>
              <a:t> solves!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dirty="0" err="1"/>
              <a:t>Bldr</a:t>
            </a:r>
            <a:r>
              <a:rPr lang="en-US" sz="4000" dirty="0"/>
              <a:t> is an application runtime that makes new and </a:t>
            </a:r>
            <a:r>
              <a:rPr lang="en-US" sz="4000" dirty="0" smtClean="0"/>
              <a:t>legacy applications </a:t>
            </a:r>
            <a:r>
              <a:rPr lang="en-US" sz="4000" dirty="0"/>
              <a:t>easy to build, deploy, and run. </a:t>
            </a:r>
            <a:endParaRPr lang="en-US" sz="4000" dirty="0" smtClean="0"/>
          </a:p>
          <a:p>
            <a:pPr marL="0" indent="0">
              <a:buNone/>
            </a:pPr>
            <a:endParaRPr lang="en-US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600" b="1" dirty="0"/>
              <a:t>A software build environment that creates atomic, immutable packages and </a:t>
            </a:r>
            <a:r>
              <a:rPr lang="en-US" sz="3600" b="1" dirty="0" smtClean="0"/>
              <a:t>containers.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600" b="1" dirty="0" smtClean="0"/>
              <a:t>A </a:t>
            </a:r>
            <a:r>
              <a:rPr lang="en-US" sz="3600" b="1" dirty="0"/>
              <a:t>supervisor that is service, topology, upgrade, and security </a:t>
            </a:r>
            <a:r>
              <a:rPr lang="en-US" sz="3600" b="1" dirty="0" smtClean="0"/>
              <a:t>aware.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600" dirty="0" smtClean="0"/>
              <a:t>A </a:t>
            </a:r>
            <a:r>
              <a:rPr lang="en-US" sz="3600" dirty="0"/>
              <a:t>SaaS service for quickly creating packages and containers from source </a:t>
            </a:r>
            <a:r>
              <a:rPr lang="en-US" sz="3600" dirty="0" smtClean="0"/>
              <a:t>code.</a:t>
            </a:r>
            <a:endParaRPr lang="en-US" sz="36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99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Show 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5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alone – an executable artifact with no management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2416310"/>
            <a:ext cx="13408762" cy="3087974"/>
          </a:xfrm>
        </p:spPr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is the “hello world” container of the </a:t>
            </a:r>
            <a:r>
              <a:rPr lang="en-US" dirty="0" err="1" smtClean="0"/>
              <a:t>Docker</a:t>
            </a:r>
            <a:r>
              <a:rPr lang="en-US" dirty="0" smtClean="0"/>
              <a:t> universe</a:t>
            </a:r>
          </a:p>
          <a:p>
            <a:r>
              <a:rPr lang="en-US" dirty="0" smtClean="0"/>
              <a:t>It is awesome because</a:t>
            </a:r>
          </a:p>
          <a:p>
            <a:pPr lvl="1"/>
            <a:r>
              <a:rPr lang="en-US" dirty="0" smtClean="0"/>
              <a:t>It will download the artifact and run it!</a:t>
            </a:r>
          </a:p>
          <a:p>
            <a:pPr lvl="1"/>
            <a:r>
              <a:rPr lang="en-US" dirty="0" smtClean="0"/>
              <a:t>Results in a running service, accessible from your system directly</a:t>
            </a:r>
          </a:p>
          <a:p>
            <a:pPr lvl="1"/>
            <a:r>
              <a:rPr lang="en-US" dirty="0" smtClean="0"/>
              <a:t>You don’t care </a:t>
            </a:r>
          </a:p>
          <a:p>
            <a:r>
              <a:rPr lang="en-US" dirty="0" smtClean="0"/>
              <a:t>Right off the bat though, we have an error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 bwMode="white">
          <a:xfrm>
            <a:off x="609600" y="1670582"/>
            <a:ext cx="13408762" cy="122251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docker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run –it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endParaRPr lang="en-US" dirty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 bwMode="white">
          <a:xfrm>
            <a:off x="609600" y="6370820"/>
            <a:ext cx="13408762" cy="122251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" y="5504284"/>
            <a:ext cx="1260672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WARNING: The TCP backlog setting of 511 cannot be enforced because /</a:t>
            </a:r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proc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/sys/net/core/</a:t>
            </a:r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somaxconn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is set to the lower value of 128.</a:t>
            </a:r>
          </a:p>
        </p:txBody>
      </p:sp>
    </p:spTree>
    <p:extLst>
      <p:ext uri="{BB962C8B-B14F-4D97-AF65-F5344CB8AC3E}">
        <p14:creationId xmlns:p14="http://schemas.microsoft.com/office/powerpoint/2010/main" val="183991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we fix that?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2874443"/>
            <a:ext cx="13408762" cy="1116555"/>
          </a:xfrm>
        </p:spPr>
        <p:txBody>
          <a:bodyPr/>
          <a:lstStyle/>
          <a:p>
            <a:r>
              <a:rPr lang="en-US" dirty="0" smtClean="0"/>
              <a:t>Read the </a:t>
            </a:r>
            <a:r>
              <a:rPr lang="en-US" dirty="0" err="1" smtClean="0"/>
              <a:t>Redis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documentation</a:t>
            </a:r>
            <a:endParaRPr lang="en-US" dirty="0" smtClean="0"/>
          </a:p>
          <a:p>
            <a:pPr lvl="1"/>
            <a:r>
              <a:rPr lang="en-US" dirty="0" err="1" smtClean="0"/>
              <a:t>tcp</a:t>
            </a:r>
            <a:r>
              <a:rPr lang="en-US" dirty="0" smtClean="0"/>
              <a:t>-backlog 128</a:t>
            </a:r>
          </a:p>
          <a:p>
            <a:r>
              <a:rPr lang="en-US" dirty="0" smtClean="0"/>
              <a:t>Read the </a:t>
            </a:r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 bwMode="white">
          <a:xfrm>
            <a:off x="609600" y="5489972"/>
            <a:ext cx="13408762" cy="122251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bash: vi: command not found</a:t>
            </a:r>
            <a:endParaRPr lang="en-US" dirty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" y="1327395"/>
            <a:ext cx="1260672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WARNING: The TCP backlog setting of 511 cannot be enforced because /</a:t>
            </a:r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proc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/sys/net/core/</a:t>
            </a:r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somaxconn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is set to the lower value of 128.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 bwMode="white">
          <a:xfrm>
            <a:off x="609600" y="4360330"/>
            <a:ext cx="13408762" cy="89912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docker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run –it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bash</a:t>
            </a:r>
          </a:p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vi 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usr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/local/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etc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redis.conf</a:t>
            </a:r>
            <a:endParaRPr lang="en-US" dirty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white">
          <a:xfrm>
            <a:off x="609600" y="6101231"/>
            <a:ext cx="13408762" cy="11165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Once we work that out, we have to choose</a:t>
            </a:r>
          </a:p>
          <a:p>
            <a:pPr lvl="1"/>
            <a:r>
              <a:rPr lang="en-US" dirty="0" smtClean="0"/>
              <a:t>Modify the </a:t>
            </a:r>
            <a:r>
              <a:rPr lang="en-US" dirty="0" err="1" smtClean="0"/>
              <a:t>entrypoint.sh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Do we just make a new container? Do we go FROM the </a:t>
            </a:r>
            <a:r>
              <a:rPr lang="en-US" dirty="0" err="1" smtClean="0"/>
              <a:t>dockerfile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Do we make a sidecar, and use volume mounts?</a:t>
            </a:r>
          </a:p>
        </p:txBody>
      </p:sp>
    </p:spTree>
    <p:extLst>
      <p:ext uri="{BB962C8B-B14F-4D97-AF65-F5344CB8AC3E}">
        <p14:creationId xmlns:p14="http://schemas.microsoft.com/office/powerpoint/2010/main" val="60021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really want?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388556"/>
            <a:ext cx="13408762" cy="1116555"/>
          </a:xfrm>
        </p:spPr>
        <p:txBody>
          <a:bodyPr/>
          <a:lstStyle/>
          <a:p>
            <a:r>
              <a:rPr lang="en-US" b="1" dirty="0" smtClean="0"/>
              <a:t>Our artifact should be responsible for all of its behavior </a:t>
            </a:r>
            <a:r>
              <a:rPr lang="en-US" dirty="0" smtClean="0"/>
              <a:t>– including telling us what is configurable.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 bwMode="white">
          <a:xfrm>
            <a:off x="609600" y="4726063"/>
            <a:ext cx="13408762" cy="66083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cp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-backlog = 511</a:t>
            </a:r>
            <a:endParaRPr lang="en-US" dirty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 bwMode="white">
          <a:xfrm>
            <a:off x="609600" y="2505111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docker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run –it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endParaRPr lang="en-US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white">
          <a:xfrm>
            <a:off x="609600" y="5492472"/>
            <a:ext cx="13408762" cy="11165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 our artifact with the new configuration option, using the 12-factor environment passing style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9600" y="2902188"/>
            <a:ext cx="1260672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WARNING: The TCP backlog setting of 511 cannot be enforced because /</a:t>
            </a:r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proc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/sys/net/core/</a:t>
            </a:r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somaxconn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is set to the lower value of 128.</a:t>
            </a:r>
          </a:p>
        </p:txBody>
      </p:sp>
      <p:sp>
        <p:nvSpPr>
          <p:cNvPr id="13" name="Text Placeholder 4"/>
          <p:cNvSpPr txBox="1">
            <a:spLocks/>
          </p:cNvSpPr>
          <p:nvPr/>
        </p:nvSpPr>
        <p:spPr bwMode="white">
          <a:xfrm>
            <a:off x="609600" y="4224100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docker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run –it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config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endParaRPr lang="en-US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4" name="Text Placeholder 4"/>
          <p:cNvSpPr txBox="1">
            <a:spLocks/>
          </p:cNvSpPr>
          <p:nvPr/>
        </p:nvSpPr>
        <p:spPr bwMode="white">
          <a:xfrm>
            <a:off x="609600" y="6609027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sz="28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docker</a:t>
            </a:r>
            <a:r>
              <a:rPr lang="en-US" sz="28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run -e </a:t>
            </a:r>
            <a:r>
              <a:rPr lang="en-US" sz="28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BLDR_redis</a:t>
            </a:r>
            <a:r>
              <a:rPr lang="en-US" sz="28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='</a:t>
            </a:r>
            <a:r>
              <a:rPr lang="en-US" sz="28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tcp</a:t>
            </a:r>
            <a:r>
              <a:rPr lang="en-US" sz="28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-backlog = 128' -it </a:t>
            </a:r>
            <a:r>
              <a:rPr lang="en-US" sz="28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</a:t>
            </a:r>
            <a:r>
              <a:rPr lang="en-US" sz="28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sz="28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endParaRPr lang="en-US" sz="2800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30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for hand configuring, but not for production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388556"/>
            <a:ext cx="13408762" cy="1627458"/>
          </a:xfrm>
        </p:spPr>
        <p:txBody>
          <a:bodyPr/>
          <a:lstStyle/>
          <a:p>
            <a:r>
              <a:rPr lang="en-US" dirty="0" smtClean="0"/>
              <a:t>We have </a:t>
            </a:r>
            <a:r>
              <a:rPr lang="en-US" dirty="0" err="1" smtClean="0"/>
              <a:t>Redis</a:t>
            </a:r>
            <a:r>
              <a:rPr lang="en-US" dirty="0" smtClean="0"/>
              <a:t> running in development, on cloud instances, and in production – with more complex configuration and high degrees of variation.</a:t>
            </a:r>
          </a:p>
          <a:p>
            <a:r>
              <a:rPr lang="en-US" dirty="0" smtClean="0"/>
              <a:t>What we want is something </a:t>
            </a:r>
            <a:r>
              <a:rPr lang="en-US" b="1" dirty="0" smtClean="0"/>
              <a:t>dynamically configurable at runtime </a:t>
            </a:r>
            <a:r>
              <a:rPr lang="en-US" dirty="0" smtClean="0"/>
              <a:t>– via service discovery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 bwMode="white">
          <a:xfrm>
            <a:off x="609600" y="3385346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vi 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tmp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redis.toml</a:t>
            </a:r>
            <a:endParaRPr lang="en-US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white">
          <a:xfrm>
            <a:off x="609600" y="5664844"/>
            <a:ext cx="13408762" cy="11165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 our artifact with the new configuration, using service discovery for dynamic configuration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9600" y="3782423"/>
            <a:ext cx="1260672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tcp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-backlog = 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128</a:t>
            </a:r>
          </a:p>
          <a:p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loglevel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= "debug"</a:t>
            </a:r>
          </a:p>
        </p:txBody>
      </p:sp>
      <p:sp>
        <p:nvSpPr>
          <p:cNvPr id="14" name="Text Placeholder 4"/>
          <p:cNvSpPr txBox="1">
            <a:spLocks/>
          </p:cNvSpPr>
          <p:nvPr/>
        </p:nvSpPr>
        <p:spPr bwMode="white">
          <a:xfrm>
            <a:off x="609600" y="6839945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sz="2400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docker-etcd</a:t>
            </a:r>
            <a:r>
              <a:rPr lang="en-US" sz="24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-e BLDR_CONFIG_ETCD=http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://</a:t>
            </a:r>
            <a:r>
              <a:rPr lang="en-US" sz="24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etcd:4001 -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it </a:t>
            </a:r>
            <a:r>
              <a:rPr lang="en-US" sz="24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sz="24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endParaRPr lang="en-US" sz="2400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1" name="Text Placeholder 4"/>
          <p:cNvSpPr txBox="1">
            <a:spLocks/>
          </p:cNvSpPr>
          <p:nvPr/>
        </p:nvSpPr>
        <p:spPr bwMode="white">
          <a:xfrm>
            <a:off x="609600" y="4839889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etcd-load.sh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tmp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redis.toml</a:t>
            </a:r>
            <a:endParaRPr lang="en-US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71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reconfiguration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388556"/>
            <a:ext cx="13408762" cy="839556"/>
          </a:xfrm>
        </p:spPr>
        <p:txBody>
          <a:bodyPr/>
          <a:lstStyle/>
          <a:p>
            <a:r>
              <a:rPr lang="en-US" dirty="0" smtClean="0"/>
              <a:t>Lets turn off </a:t>
            </a:r>
            <a:r>
              <a:rPr lang="en-US" smtClean="0"/>
              <a:t>debug mode, because it’s so chatty.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 bwMode="white">
          <a:xfrm>
            <a:off x="609600" y="2122777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vi 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tmp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redis.toml</a:t>
            </a:r>
            <a:endParaRPr lang="en-US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white">
          <a:xfrm>
            <a:off x="609600" y="4364331"/>
            <a:ext cx="13408762" cy="11165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Bldr</a:t>
            </a:r>
            <a:r>
              <a:rPr lang="en-US" dirty="0" smtClean="0"/>
              <a:t> has </a:t>
            </a:r>
            <a:r>
              <a:rPr lang="en-US" i="1" dirty="0" smtClean="0"/>
              <a:t>watched</a:t>
            </a:r>
            <a:r>
              <a:rPr lang="en-US" dirty="0" smtClean="0"/>
              <a:t> for the configuration update, and dynamically applied it. </a:t>
            </a:r>
          </a:p>
          <a:p>
            <a:pPr lvl="1"/>
            <a:r>
              <a:rPr lang="en-US" dirty="0" smtClean="0"/>
              <a:t>How it gets applied is configurable!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9600" y="2519854"/>
            <a:ext cx="1260672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tcp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-backlog = 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128</a:t>
            </a:r>
          </a:p>
          <a:p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loglevel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= 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”notice"</a:t>
            </a:r>
            <a:endParaRPr lang="en-US" dirty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1" name="Text Placeholder 4"/>
          <p:cNvSpPr txBox="1">
            <a:spLocks/>
          </p:cNvSpPr>
          <p:nvPr/>
        </p:nvSpPr>
        <p:spPr bwMode="white">
          <a:xfrm>
            <a:off x="609600" y="3597922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etcd-load.sh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tmp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redis.toml</a:t>
            </a:r>
            <a:endParaRPr lang="en-US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Topology Awareness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388556"/>
            <a:ext cx="13408762" cy="839556"/>
          </a:xfrm>
        </p:spPr>
        <p:txBody>
          <a:bodyPr/>
          <a:lstStyle/>
          <a:p>
            <a:r>
              <a:rPr lang="en-US" dirty="0" smtClean="0"/>
              <a:t>It’s fun to have basic configuration, but what about more complex use cases; things usually handled by </a:t>
            </a:r>
            <a:r>
              <a:rPr lang="en-US" i="1" dirty="0" smtClean="0"/>
              <a:t>orchestration</a:t>
            </a:r>
            <a:r>
              <a:rPr lang="en-US" dirty="0" smtClean="0"/>
              <a:t> tools?</a:t>
            </a:r>
          </a:p>
          <a:p>
            <a:r>
              <a:rPr lang="en-US" dirty="0" err="1" smtClean="0"/>
              <a:t>Redis</a:t>
            </a:r>
            <a:r>
              <a:rPr lang="en-US" dirty="0" smtClean="0"/>
              <a:t> supports a leader/follower mode, where all writes go to the leader and we replicate to followers. Lets do that!</a:t>
            </a:r>
          </a:p>
          <a:p>
            <a:r>
              <a:rPr lang="en-US" dirty="0" smtClean="0"/>
              <a:t>We will start 3 instances, and they will automatically configure themselves in the right topology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white">
          <a:xfrm>
            <a:off x="609600" y="5262331"/>
            <a:ext cx="13408762" cy="17480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supervisor has run an election, coordinated their own leader, and configured themselves appropriately.</a:t>
            </a:r>
          </a:p>
          <a:p>
            <a:r>
              <a:rPr lang="en-US" dirty="0" smtClean="0"/>
              <a:t>It also elects a new leader when the original departs</a:t>
            </a:r>
          </a:p>
          <a:p>
            <a:pPr marL="0" indent="0" algn="ctr">
              <a:buNone/>
            </a:pPr>
            <a:r>
              <a:rPr lang="en-US" b="1" dirty="0" smtClean="0"/>
              <a:t>No external orchestrator, no runtime awareness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 bwMode="white">
          <a:xfrm>
            <a:off x="609600" y="4495922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sz="2000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docker-etcd</a:t>
            </a:r>
            <a:r>
              <a:rPr lang="en-US" sz="20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-e BLDR_CONFIG_ETCD=http</a:t>
            </a:r>
            <a:r>
              <a:rPr lang="en-US" sz="20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://</a:t>
            </a:r>
            <a:r>
              <a:rPr lang="en-US" sz="20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etcd:4001 -</a:t>
            </a:r>
            <a:r>
              <a:rPr lang="en-US" sz="20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it </a:t>
            </a:r>
            <a:r>
              <a:rPr lang="en-US" sz="2000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</a:t>
            </a:r>
            <a:r>
              <a:rPr lang="en-US" sz="20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sz="2000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r>
              <a:rPr lang="en-US" sz="20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start </a:t>
            </a:r>
            <a:r>
              <a:rPr lang="en-US" sz="2000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r>
              <a:rPr lang="en-US" sz="20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-t leader</a:t>
            </a:r>
          </a:p>
        </p:txBody>
      </p:sp>
    </p:spTree>
    <p:extLst>
      <p:ext uri="{BB962C8B-B14F-4D97-AF65-F5344CB8AC3E}">
        <p14:creationId xmlns:p14="http://schemas.microsoft.com/office/powerpoint/2010/main" val="67286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Bldr</a:t>
            </a:r>
            <a:endParaRPr lang="en-US" dirty="0" smtClean="0"/>
          </a:p>
          <a:p>
            <a:r>
              <a:rPr lang="en-US" dirty="0" smtClean="0"/>
              <a:t>Why does the world need it?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1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 can watch other Services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388556"/>
            <a:ext cx="13408762" cy="839556"/>
          </a:xfrm>
        </p:spPr>
        <p:txBody>
          <a:bodyPr/>
          <a:lstStyle/>
          <a:p>
            <a:r>
              <a:rPr lang="en-US" dirty="0" smtClean="0"/>
              <a:t>How do we get data about a service to another service? The answer is a watch!</a:t>
            </a:r>
          </a:p>
          <a:p>
            <a:r>
              <a:rPr lang="en-US" dirty="0" err="1" smtClean="0"/>
              <a:t>Redis</a:t>
            </a:r>
            <a:r>
              <a:rPr lang="en-US" dirty="0" smtClean="0"/>
              <a:t> in leader/follower is fun, but we need a way to route all the requests to the leader, and dynamically fail over if the leader changes.</a:t>
            </a:r>
          </a:p>
          <a:p>
            <a:r>
              <a:rPr lang="en-US" dirty="0" smtClean="0"/>
              <a:t>Given the same 3 instances, we start an instance of </a:t>
            </a:r>
            <a:r>
              <a:rPr lang="en-US" dirty="0" err="1" smtClean="0"/>
              <a:t>haproxy</a:t>
            </a:r>
            <a:r>
              <a:rPr lang="en-US" dirty="0" smtClean="0"/>
              <a:t>, and configure it to </a:t>
            </a:r>
            <a:r>
              <a:rPr lang="en-US" i="1" dirty="0" smtClean="0"/>
              <a:t>watch </a:t>
            </a:r>
            <a:r>
              <a:rPr lang="en-US" dirty="0" smtClean="0"/>
              <a:t>the </a:t>
            </a:r>
            <a:r>
              <a:rPr lang="en-US" dirty="0" err="1" smtClean="0"/>
              <a:t>redis.default</a:t>
            </a:r>
            <a:r>
              <a:rPr lang="en-US" dirty="0" smtClean="0"/>
              <a:t> service.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Haproxy</a:t>
            </a:r>
            <a:r>
              <a:rPr lang="en-US" dirty="0" smtClean="0"/>
              <a:t> service uses the built-in </a:t>
            </a:r>
            <a:r>
              <a:rPr lang="en-US" i="1" dirty="0" smtClean="0"/>
              <a:t>health</a:t>
            </a:r>
            <a:r>
              <a:rPr lang="en-US" dirty="0" smtClean="0"/>
              <a:t> service to check for service health, and the route connections to the leader</a:t>
            </a:r>
            <a:endParaRPr lang="en-US" i="1" dirty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The result is a generic </a:t>
            </a:r>
            <a:r>
              <a:rPr lang="en-US" b="1" dirty="0" err="1" smtClean="0"/>
              <a:t>tcp</a:t>
            </a:r>
            <a:r>
              <a:rPr lang="en-US" b="1" dirty="0" smtClean="0"/>
              <a:t> proxy over any service that supports the leader/follower topology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0447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06" y="1483360"/>
            <a:ext cx="9664134" cy="518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9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Bldr</a:t>
            </a:r>
            <a:r>
              <a:rPr lang="en-US" dirty="0" smtClean="0"/>
              <a:t> starts with packages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388556"/>
            <a:ext cx="13408762" cy="5865684"/>
          </a:xfrm>
        </p:spPr>
        <p:txBody>
          <a:bodyPr/>
          <a:lstStyle/>
          <a:p>
            <a:r>
              <a:rPr lang="en-US" dirty="0" smtClean="0"/>
              <a:t>Packages are atomic (they exist or they don’t)</a:t>
            </a:r>
          </a:p>
          <a:p>
            <a:r>
              <a:rPr lang="en-US" dirty="0" smtClean="0"/>
              <a:t>Packages are immutable (they never change on disk once they are installed)</a:t>
            </a:r>
          </a:p>
          <a:p>
            <a:r>
              <a:rPr lang="en-US" dirty="0" smtClean="0"/>
              <a:t>Created with the appropriate native language for the platform (Bash on Linux, </a:t>
            </a:r>
            <a:r>
              <a:rPr lang="en-US" dirty="0" err="1" smtClean="0"/>
              <a:t>Powershell</a:t>
            </a:r>
            <a:r>
              <a:rPr lang="en-US" dirty="0" smtClean="0"/>
              <a:t> on Windows)</a:t>
            </a:r>
          </a:p>
          <a:p>
            <a:r>
              <a:rPr lang="en-US" dirty="0" smtClean="0"/>
              <a:t>They comprise:</a:t>
            </a:r>
          </a:p>
          <a:p>
            <a:pPr lvl="1"/>
            <a:r>
              <a:rPr lang="en-US" dirty="0" smtClean="0"/>
              <a:t>A </a:t>
            </a:r>
            <a:r>
              <a:rPr lang="en-US" dirty="0" err="1" smtClean="0"/>
              <a:t>Bldrfile</a:t>
            </a:r>
            <a:r>
              <a:rPr lang="en-US" dirty="0" smtClean="0"/>
              <a:t> with instructions on how to build the package</a:t>
            </a:r>
          </a:p>
          <a:p>
            <a:pPr lvl="1"/>
            <a:r>
              <a:rPr lang="en-US" dirty="0" smtClean="0"/>
              <a:t>The software itself</a:t>
            </a:r>
          </a:p>
          <a:p>
            <a:pPr lvl="1"/>
            <a:r>
              <a:rPr lang="en-US" dirty="0" smtClean="0"/>
              <a:t>Default values for the configuration of the software</a:t>
            </a:r>
          </a:p>
          <a:p>
            <a:pPr lvl="1"/>
            <a:r>
              <a:rPr lang="en-US" dirty="0" smtClean="0"/>
              <a:t>Mustache templates of any configuration files</a:t>
            </a:r>
          </a:p>
          <a:p>
            <a:pPr lvl="1"/>
            <a:r>
              <a:rPr lang="en-US" dirty="0" smtClean="0"/>
              <a:t>Plugins that change behavior – health checks, monitoring, etc.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93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 are created with </a:t>
            </a:r>
            <a:r>
              <a:rPr lang="en-US" dirty="0" err="1" smtClean="0"/>
              <a:t>bldr</a:t>
            </a:r>
            <a:r>
              <a:rPr lang="en-US" dirty="0" smtClean="0"/>
              <a:t>-build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388556"/>
            <a:ext cx="13408762" cy="839556"/>
          </a:xfrm>
        </p:spPr>
        <p:txBody>
          <a:bodyPr/>
          <a:lstStyle/>
          <a:p>
            <a:r>
              <a:rPr lang="en-US" dirty="0" smtClean="0"/>
              <a:t>Lets turn off </a:t>
            </a:r>
            <a:r>
              <a:rPr lang="en-US" smtClean="0"/>
              <a:t>debug mode, because it’s so chatty.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 bwMode="white">
          <a:xfrm>
            <a:off x="609600" y="2122777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-build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endParaRPr lang="en-US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white">
          <a:xfrm>
            <a:off x="609600" y="2889186"/>
            <a:ext cx="13408762" cy="11165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Bldr</a:t>
            </a:r>
            <a:r>
              <a:rPr lang="en-US" dirty="0" smtClean="0"/>
              <a:t> downloads the source, validates the checksums, and builds the software</a:t>
            </a:r>
          </a:p>
          <a:p>
            <a:pPr lvl="1"/>
            <a:r>
              <a:rPr lang="en-US" dirty="0" smtClean="0"/>
              <a:t>Green-field software would simply use the local source, and embed the </a:t>
            </a:r>
            <a:r>
              <a:rPr lang="en-US" dirty="0" err="1" smtClean="0"/>
              <a:t>Bldrfile</a:t>
            </a:r>
            <a:endParaRPr lang="en-US" dirty="0" smtClean="0"/>
          </a:p>
          <a:p>
            <a:r>
              <a:rPr lang="en-US" dirty="0" smtClean="0"/>
              <a:t>It also builds the container, including all necessary dependencies – the results are less than half the size of the standard </a:t>
            </a:r>
            <a:r>
              <a:rPr lang="en-US" dirty="0" err="1" smtClean="0"/>
              <a:t>redis</a:t>
            </a:r>
            <a:r>
              <a:rPr lang="en-US" dirty="0" smtClean="0"/>
              <a:t> container!</a:t>
            </a:r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09600" y="5050581"/>
            <a:ext cx="1402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: Installed: /opt/</a:t>
            </a:r>
            <a:r>
              <a:rPr lang="en-US" sz="24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sz="24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pkgs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sz="24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sz="24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/3.0.1/20151016044424   </a:t>
            </a:r>
            <a:endParaRPr lang="en-US" sz="2400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  <a:p>
            <a:r>
              <a:rPr lang="en-US" sz="2400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: Package: /opt/</a:t>
            </a:r>
            <a:r>
              <a:rPr lang="en-US" sz="24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/cache/</a:t>
            </a:r>
            <a:r>
              <a:rPr lang="en-US" sz="24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pkgs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/bldr-redis-3.0.1-20151016044424.bldr</a:t>
            </a:r>
          </a:p>
        </p:txBody>
      </p:sp>
    </p:spTree>
    <p:extLst>
      <p:ext uri="{BB962C8B-B14F-4D97-AF65-F5344CB8AC3E}">
        <p14:creationId xmlns:p14="http://schemas.microsoft.com/office/powerpoint/2010/main" val="195777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resulting package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Is a PGP Signed </a:t>
            </a:r>
            <a:r>
              <a:rPr lang="en-US" dirty="0" err="1" smtClean="0"/>
              <a:t>tarball</a:t>
            </a:r>
            <a:endParaRPr lang="en-US" dirty="0" smtClean="0"/>
          </a:p>
          <a:p>
            <a:r>
              <a:rPr lang="en-US" dirty="0" smtClean="0"/>
              <a:t>In the future, we will support PGP Encryption as well</a:t>
            </a:r>
          </a:p>
          <a:p>
            <a:r>
              <a:rPr lang="en-US" dirty="0" smtClean="0"/>
              <a:t>Packages have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Derivation</a:t>
            </a:r>
            <a:r>
              <a:rPr lang="en-US" dirty="0" smtClean="0"/>
              <a:t> – think of it as a particular source of a build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Name </a:t>
            </a:r>
            <a:r>
              <a:rPr lang="en-US" dirty="0" smtClean="0"/>
              <a:t>– </a:t>
            </a:r>
            <a:r>
              <a:rPr lang="en-US" dirty="0" err="1" smtClean="0"/>
              <a:t>redis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Version</a:t>
            </a:r>
            <a:r>
              <a:rPr lang="en-US" dirty="0" smtClean="0"/>
              <a:t> – this maps directly to the </a:t>
            </a:r>
            <a:r>
              <a:rPr lang="en-US" dirty="0" err="1" smtClean="0"/>
              <a:t>upstreams</a:t>
            </a:r>
            <a:r>
              <a:rPr lang="en-US" dirty="0" smtClean="0"/>
              <a:t> version number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Release</a:t>
            </a:r>
            <a:r>
              <a:rPr lang="en-US" dirty="0" smtClean="0"/>
              <a:t> – this is automatically created on every build</a:t>
            </a:r>
          </a:p>
          <a:p>
            <a:r>
              <a:rPr lang="en-US" dirty="0" smtClean="0"/>
              <a:t>Dependencies can be specified on just a name, or a combination</a:t>
            </a:r>
          </a:p>
          <a:p>
            <a:r>
              <a:rPr lang="en-US" dirty="0" smtClean="0"/>
              <a:t>After a build is complete, its dependencies are only ever on a particular </a:t>
            </a:r>
            <a:r>
              <a:rPr lang="en-US" b="1" dirty="0" smtClean="0"/>
              <a:t>release</a:t>
            </a:r>
            <a:endParaRPr lang="en-US" dirty="0" smtClean="0"/>
          </a:p>
          <a:p>
            <a:r>
              <a:rPr lang="en-US" dirty="0" smtClean="0"/>
              <a:t>This means we can have multiple atomic versions installed side by side, with different dependencies</a:t>
            </a:r>
          </a:p>
          <a:p>
            <a:r>
              <a:rPr lang="en-US" dirty="0" smtClean="0"/>
              <a:t>It also means dependency resolution is trivial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1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at runtime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create a </a:t>
            </a:r>
            <a:r>
              <a:rPr lang="en-US" i="1" dirty="0" err="1" smtClean="0"/>
              <a:t>srvc</a:t>
            </a:r>
            <a:r>
              <a:rPr lang="en-US" dirty="0" smtClean="0"/>
              <a:t> directory, where all our runtime configuration happens</a:t>
            </a:r>
          </a:p>
          <a:p>
            <a:r>
              <a:rPr lang="en-US" dirty="0" smtClean="0"/>
              <a:t>We copy the </a:t>
            </a:r>
            <a:r>
              <a:rPr lang="en-US" i="1" dirty="0" smtClean="0"/>
              <a:t>run</a:t>
            </a:r>
            <a:r>
              <a:rPr lang="en-US" dirty="0" smtClean="0"/>
              <a:t> file from the package</a:t>
            </a:r>
          </a:p>
          <a:p>
            <a:r>
              <a:rPr lang="en-US" dirty="0" smtClean="0"/>
              <a:t>We copy the </a:t>
            </a:r>
            <a:r>
              <a:rPr lang="en-US" dirty="0" err="1" smtClean="0"/>
              <a:t>default.toml</a:t>
            </a:r>
            <a:r>
              <a:rPr lang="en-US" dirty="0" smtClean="0"/>
              <a:t> to the </a:t>
            </a:r>
            <a:r>
              <a:rPr lang="en-US" dirty="0" err="1" smtClean="0"/>
              <a:t>toml</a:t>
            </a:r>
            <a:r>
              <a:rPr lang="en-US" dirty="0" smtClean="0"/>
              <a:t> directory</a:t>
            </a:r>
          </a:p>
          <a:p>
            <a:r>
              <a:rPr lang="en-US" dirty="0" smtClean="0"/>
              <a:t>We render any other </a:t>
            </a:r>
            <a:r>
              <a:rPr lang="en-US" dirty="0" err="1" smtClean="0"/>
              <a:t>toml</a:t>
            </a:r>
            <a:r>
              <a:rPr lang="en-US" dirty="0" smtClean="0"/>
              <a:t> data, from discovery or the operating system</a:t>
            </a:r>
          </a:p>
          <a:p>
            <a:r>
              <a:rPr lang="en-US" dirty="0" smtClean="0"/>
              <a:t>A separate configuration thread watches the </a:t>
            </a:r>
            <a:r>
              <a:rPr lang="en-US" dirty="0" err="1" smtClean="0"/>
              <a:t>toml</a:t>
            </a:r>
            <a:r>
              <a:rPr lang="en-US" dirty="0" smtClean="0"/>
              <a:t> directory for changes</a:t>
            </a:r>
          </a:p>
          <a:p>
            <a:r>
              <a:rPr lang="en-US" dirty="0" smtClean="0"/>
              <a:t>When it detects them, it writes `</a:t>
            </a:r>
            <a:r>
              <a:rPr lang="en-US" dirty="0" err="1" smtClean="0"/>
              <a:t>last.toml</a:t>
            </a:r>
            <a:r>
              <a:rPr lang="en-US" dirty="0" smtClean="0"/>
              <a:t>`, renders the </a:t>
            </a:r>
            <a:r>
              <a:rPr lang="en-US" dirty="0" err="1" smtClean="0"/>
              <a:t>configuation</a:t>
            </a:r>
            <a:r>
              <a:rPr lang="en-US" dirty="0" smtClean="0"/>
              <a:t> files, and reloads the service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9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Configuration, Topology, Watches and System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Combine together to make a powerful way to have dynamic, scalable, real time configuration</a:t>
            </a:r>
          </a:p>
          <a:p>
            <a:r>
              <a:rPr lang="en-US" dirty="0" smtClean="0"/>
              <a:t>Mustache is easy and approachable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20" y="3771761"/>
            <a:ext cx="5527694" cy="271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2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Repositories, Continuous Delivery, and Update Strategies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Bldr</a:t>
            </a:r>
            <a:r>
              <a:rPr lang="en-US" dirty="0" smtClean="0"/>
              <a:t> stores packages and containers in Repositories</a:t>
            </a:r>
          </a:p>
          <a:p>
            <a:r>
              <a:rPr lang="en-US" dirty="0" smtClean="0"/>
              <a:t>Built in to the product</a:t>
            </a:r>
          </a:p>
          <a:p>
            <a:r>
              <a:rPr lang="en-US" dirty="0" smtClean="0"/>
              <a:t>Releases and versioning make it easy to track a given package or container</a:t>
            </a:r>
          </a:p>
          <a:p>
            <a:r>
              <a:rPr lang="en-US" dirty="0" smtClean="0"/>
              <a:t>Continuous Delivery is easy</a:t>
            </a:r>
          </a:p>
          <a:p>
            <a:r>
              <a:rPr lang="en-US" dirty="0" smtClean="0"/>
              <a:t>Update strategies are aware of the repository – check in for new releases, and then the topology and the strategy combine to safely upgrade the service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4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Packages will optionally be PGP Encrypted</a:t>
            </a:r>
          </a:p>
          <a:p>
            <a:r>
              <a:rPr lang="en-US" dirty="0" smtClean="0"/>
              <a:t>PGP allows encryption for multiple private keys</a:t>
            </a:r>
          </a:p>
          <a:p>
            <a:pPr lvl="1"/>
            <a:r>
              <a:rPr lang="en-US" dirty="0" smtClean="0"/>
              <a:t>“Microsoft, Chef, and Nordstrom can run this package”</a:t>
            </a:r>
          </a:p>
          <a:p>
            <a:r>
              <a:rPr lang="en-US" dirty="0" err="1" smtClean="0"/>
              <a:t>Bldr’s</a:t>
            </a:r>
            <a:r>
              <a:rPr lang="en-US" dirty="0" smtClean="0"/>
              <a:t> ecosystem will include a public </a:t>
            </a:r>
            <a:r>
              <a:rPr lang="en-US" dirty="0" err="1" smtClean="0"/>
              <a:t>keyserver</a:t>
            </a:r>
            <a:r>
              <a:rPr lang="en-US" dirty="0" smtClean="0"/>
              <a:t>, making it easy to sign and encrypt packages</a:t>
            </a:r>
          </a:p>
          <a:p>
            <a:r>
              <a:rPr lang="en-US" dirty="0" smtClean="0"/>
              <a:t>Additionally, you will be able to encrypt data as well – such as certificates, passwords, etc.</a:t>
            </a:r>
          </a:p>
          <a:p>
            <a:r>
              <a:rPr lang="en-US" dirty="0" smtClean="0"/>
              <a:t>This data can live alongside each other inside the package; while all 3 keys can decrypt the package, any key material would be encrypted by only one key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3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will make a hosted, SaaS build platform</a:t>
            </a:r>
          </a:p>
          <a:p>
            <a:r>
              <a:rPr lang="en-US" dirty="0" smtClean="0"/>
              <a:t>Given a repository with a </a:t>
            </a:r>
            <a:r>
              <a:rPr lang="en-US" dirty="0" err="1" smtClean="0"/>
              <a:t>Bldrfile</a:t>
            </a:r>
            <a:r>
              <a:rPr lang="en-US" dirty="0" smtClean="0"/>
              <a:t>, we will build your package and containers</a:t>
            </a:r>
          </a:p>
          <a:p>
            <a:r>
              <a:rPr lang="en-US" dirty="0" smtClean="0"/>
              <a:t>Host the repository</a:t>
            </a:r>
          </a:p>
          <a:p>
            <a:r>
              <a:rPr lang="en-US" dirty="0" smtClean="0"/>
              <a:t>Also serves as the central key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3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483360"/>
            <a:ext cx="14630400" cy="158496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Bldr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dirty="0" err="1">
                <a:solidFill>
                  <a:schemeClr val="bg1"/>
                </a:solidFill>
              </a:rPr>
              <a:t>Bldr</a:t>
            </a:r>
            <a:r>
              <a:rPr lang="en-US" sz="4000" dirty="0">
                <a:solidFill>
                  <a:schemeClr val="bg1"/>
                </a:solidFill>
              </a:rPr>
              <a:t> is an application runtime that makes new and </a:t>
            </a:r>
            <a:r>
              <a:rPr lang="en-US" sz="4000" dirty="0" smtClean="0">
                <a:solidFill>
                  <a:schemeClr val="bg1"/>
                </a:solidFill>
              </a:rPr>
              <a:t>legacy applications </a:t>
            </a:r>
            <a:r>
              <a:rPr lang="en-US" sz="4000" dirty="0">
                <a:solidFill>
                  <a:schemeClr val="bg1"/>
                </a:solidFill>
              </a:rPr>
              <a:t>easy to build, deploy, and run. </a:t>
            </a:r>
            <a:endParaRPr lang="en-US" sz="4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600" dirty="0"/>
              <a:t>A software build environment that creates atomic, immutable packages and </a:t>
            </a:r>
            <a:r>
              <a:rPr lang="en-US" sz="3600" dirty="0" smtClean="0"/>
              <a:t>containers.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600" dirty="0" smtClean="0"/>
              <a:t>A </a:t>
            </a:r>
            <a:r>
              <a:rPr lang="en-US" sz="3600" dirty="0"/>
              <a:t>supervisor that is service, topology, upgrade, and security </a:t>
            </a:r>
            <a:r>
              <a:rPr lang="en-US" sz="3600" dirty="0" smtClean="0"/>
              <a:t>aware.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600" dirty="0" smtClean="0"/>
              <a:t>A </a:t>
            </a:r>
            <a:r>
              <a:rPr lang="en-US" sz="3600" dirty="0"/>
              <a:t>SaaS service for quickly creating packages and containers from source </a:t>
            </a:r>
            <a:r>
              <a:rPr lang="en-US" sz="3600" dirty="0" smtClean="0"/>
              <a:t>code.</a:t>
            </a:r>
            <a:endParaRPr lang="en-US" sz="36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7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to market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Sweet!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3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534201" y="2546400"/>
            <a:ext cx="4154878" cy="4631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146280" tIns="146280" rIns="146280" bIns="146280" anchor="t" anchorCtr="0">
            <a:noAutofit/>
          </a:bodyPr>
          <a:lstStyle/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 dirty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Spread and adoption</a:t>
            </a:r>
          </a:p>
          <a:p>
            <a:endParaRPr sz="3040" dirty="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 dirty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Capture early, influential contributors</a:t>
            </a:r>
          </a:p>
          <a:p>
            <a:endParaRPr sz="3040" dirty="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 dirty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Room for a ‘big tent’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5237761" y="2546400"/>
            <a:ext cx="4154878" cy="4631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46280" tIns="146280" rIns="146280" bIns="146280" anchor="t" anchorCtr="0">
            <a:noAutofit/>
          </a:bodyPr>
          <a:lstStyle/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 dirty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Drive </a:t>
            </a:r>
            <a:r>
              <a:rPr lang="en" sz="3040" dirty="0" smtClean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legitimacy</a:t>
            </a:r>
            <a:endParaRPr lang="en" sz="3040" dirty="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endParaRPr sz="3040" dirty="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 dirty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Open up sales </a:t>
            </a:r>
            <a:r>
              <a:rPr lang="en" sz="3040" dirty="0" smtClean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channels</a:t>
            </a:r>
            <a:endParaRPr lang="en-US" sz="3040" dirty="0" smtClean="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endParaRPr lang="en" sz="3040" dirty="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 dirty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Accelerates Spread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9941321" y="2546400"/>
            <a:ext cx="4154878" cy="4631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146280" tIns="146280" rIns="146280" bIns="146280" anchor="t" anchorCtr="0">
            <a:noAutofit/>
          </a:bodyPr>
          <a:lstStyle/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Monetize day 1</a:t>
            </a:r>
          </a:p>
          <a:p>
            <a:endParaRPr sz="304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A key driver for our compliance efforts</a:t>
            </a:r>
          </a:p>
          <a:p>
            <a:endParaRPr sz="304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Green field and enterprise software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534201" y="1623980"/>
            <a:ext cx="4154878" cy="830878"/>
          </a:xfrm>
          <a:prstGeom prst="rect">
            <a:avLst/>
          </a:prstGeom>
          <a:noFill/>
          <a:ln>
            <a:noFill/>
          </a:ln>
        </p:spPr>
        <p:txBody>
          <a:bodyPr lIns="146280" tIns="146280" rIns="146280" bIns="146280" anchor="t" anchorCtr="0">
            <a:noAutofit/>
          </a:bodyPr>
          <a:lstStyle/>
          <a:p>
            <a:pPr algn="ctr"/>
            <a:r>
              <a:rPr lang="en" sz="4480" dirty="0">
                <a:latin typeface="Gill Sans Light" charset="0"/>
                <a:ea typeface="Gill Sans Light" charset="0"/>
                <a:cs typeface="Gill Sans Light" charset="0"/>
                <a:sym typeface="Gill Sans"/>
              </a:rPr>
              <a:t>Open Source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5237761" y="1624001"/>
            <a:ext cx="4154878" cy="830878"/>
          </a:xfrm>
          <a:prstGeom prst="rect">
            <a:avLst/>
          </a:prstGeom>
          <a:noFill/>
          <a:ln>
            <a:noFill/>
          </a:ln>
        </p:spPr>
        <p:txBody>
          <a:bodyPr lIns="146280" tIns="146280" rIns="146280" bIns="146280" anchor="t" anchorCtr="0">
            <a:noAutofit/>
          </a:bodyPr>
          <a:lstStyle/>
          <a:p>
            <a:pPr algn="ctr"/>
            <a:r>
              <a:rPr lang="en" sz="4480">
                <a:latin typeface="Gill Sans Light" charset="0"/>
                <a:ea typeface="Gill Sans Light" charset="0"/>
                <a:cs typeface="Gill Sans Light" charset="0"/>
                <a:sym typeface="Gill Sans"/>
              </a:rPr>
              <a:t>Partnerships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9941321" y="1624001"/>
            <a:ext cx="4154878" cy="830878"/>
          </a:xfrm>
          <a:prstGeom prst="rect">
            <a:avLst/>
          </a:prstGeom>
          <a:noFill/>
          <a:ln>
            <a:noFill/>
          </a:ln>
        </p:spPr>
        <p:txBody>
          <a:bodyPr lIns="146280" tIns="146280" rIns="146280" bIns="146280" anchor="t" anchorCtr="0">
            <a:noAutofit/>
          </a:bodyPr>
          <a:lstStyle/>
          <a:p>
            <a:pPr algn="ctr"/>
            <a:r>
              <a:rPr lang="en" sz="4480">
                <a:latin typeface="Gill Sans Light" charset="0"/>
                <a:ea typeface="Gill Sans Light" charset="0"/>
                <a:cs typeface="Gill Sans Light" charset="0"/>
                <a:sym typeface="Gill Sans"/>
              </a:rPr>
              <a:t>Delivery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2361401" y="942641"/>
            <a:ext cx="10331038" cy="3215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12640841" y="120638"/>
            <a:ext cx="1187038" cy="1676160"/>
          </a:xfrm>
          <a:prstGeom prst="rect">
            <a:avLst/>
          </a:prstGeom>
          <a:noFill/>
          <a:ln>
            <a:noFill/>
          </a:ln>
        </p:spPr>
        <p:txBody>
          <a:bodyPr lIns="146280" tIns="146280" rIns="146280" bIns="146280" anchor="ctr" anchorCtr="0">
            <a:noAutofit/>
          </a:bodyPr>
          <a:lstStyle/>
          <a:p>
            <a:r>
              <a:rPr lang="en" sz="9600" b="1">
                <a:solidFill>
                  <a:srgbClr val="6AA84F"/>
                </a:solidFill>
              </a:rPr>
              <a:t>$</a:t>
            </a:r>
          </a:p>
        </p:txBody>
      </p:sp>
      <p:grpSp>
        <p:nvGrpSpPr>
          <p:cNvPr id="103" name="Shape 103"/>
          <p:cNvGrpSpPr/>
          <p:nvPr/>
        </p:nvGrpSpPr>
        <p:grpSpPr>
          <a:xfrm>
            <a:off x="534202" y="298180"/>
            <a:ext cx="1634965" cy="1321080"/>
            <a:chOff x="333876" y="226900"/>
            <a:chExt cx="1021853" cy="825675"/>
          </a:xfrm>
        </p:grpSpPr>
        <p:pic>
          <p:nvPicPr>
            <p:cNvPr id="104" name="Shape 1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7983" y="343700"/>
              <a:ext cx="433638" cy="708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Shape 1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38050" y="226900"/>
              <a:ext cx="317678" cy="519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Shape 1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3876" y="226900"/>
              <a:ext cx="317678" cy="5192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66247752"/>
      </p:ext>
    </p:extLst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1-3 name brand customers at launch</a:t>
            </a:r>
          </a:p>
          <a:p>
            <a:r>
              <a:rPr lang="en-US" dirty="0" smtClean="0"/>
              <a:t>SAP</a:t>
            </a:r>
          </a:p>
          <a:p>
            <a:r>
              <a:rPr lang="en-US" dirty="0" smtClean="0"/>
              <a:t>Riot Games</a:t>
            </a:r>
          </a:p>
          <a:p>
            <a:r>
              <a:rPr lang="en-US" dirty="0" smtClean="0"/>
              <a:t>GE</a:t>
            </a:r>
          </a:p>
          <a:p>
            <a:r>
              <a:rPr lang="en-US" dirty="0" smtClean="0"/>
              <a:t>Disney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Partners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Microsoft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49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609607" y="548644"/>
            <a:ext cx="13411198" cy="830878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noAutofit/>
          </a:bodyPr>
          <a:lstStyle/>
          <a:p>
            <a:r>
              <a:rPr lang="en"/>
              <a:t>Marketing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09607" y="1670578"/>
            <a:ext cx="13411198" cy="5166240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noAutofit/>
          </a:bodyPr>
          <a:lstStyle/>
          <a:p>
            <a:pPr marL="731520" indent="-365760">
              <a:spcBef>
                <a:spcPts val="0"/>
              </a:spcBef>
            </a:pPr>
            <a:r>
              <a:rPr lang="en"/>
              <a:t>Bldr is a distinctly different brand</a:t>
            </a:r>
          </a:p>
          <a:p>
            <a:pPr marL="1463040" lvl="1" indent="-365760">
              <a:spcBef>
                <a:spcPts val="0"/>
              </a:spcBef>
            </a:pPr>
            <a:r>
              <a:rPr lang="en"/>
              <a:t>Chef is a strong brand, but not associated with the immutable world</a:t>
            </a:r>
          </a:p>
          <a:p>
            <a:pPr marL="1463040" lvl="1" indent="-365760">
              <a:spcBef>
                <a:spcPts val="0"/>
              </a:spcBef>
            </a:pPr>
            <a:r>
              <a:rPr lang="en"/>
              <a:t>Separate community (summit, etc)</a:t>
            </a:r>
          </a:p>
          <a:p>
            <a:pPr marL="731520" indent="-365760">
              <a:spcBef>
                <a:spcPts val="0"/>
              </a:spcBef>
            </a:pPr>
            <a:r>
              <a:rPr lang="en"/>
              <a:t>Unified with Chef as a component of Delivery</a:t>
            </a:r>
          </a:p>
          <a:p>
            <a:pPr marL="731520" indent="-365760">
              <a:spcBef>
                <a:spcPts val="0"/>
              </a:spcBef>
            </a:pPr>
            <a:r>
              <a:rPr lang="en"/>
              <a:t>Chef Software is the creator and steward of Bldr</a:t>
            </a:r>
          </a:p>
        </p:txBody>
      </p:sp>
    </p:spTree>
    <p:extLst>
      <p:ext uri="{BB962C8B-B14F-4D97-AF65-F5344CB8AC3E}">
        <p14:creationId xmlns:p14="http://schemas.microsoft.com/office/powerpoint/2010/main" val="1379950597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09607" y="323642"/>
            <a:ext cx="13411198" cy="830878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noAutofit/>
          </a:bodyPr>
          <a:lstStyle/>
          <a:p>
            <a:r>
              <a:rPr lang="en"/>
              <a:t>Launch Plan</a:t>
            </a:r>
          </a:p>
        </p:txBody>
      </p:sp>
      <p:graphicFrame>
        <p:nvGraphicFramePr>
          <p:cNvPr id="125" name="Shape 125"/>
          <p:cNvGraphicFramePr/>
          <p:nvPr>
            <p:extLst>
              <p:ext uri="{D42A27DB-BD31-4B8C-83A1-F6EECF244321}">
                <p14:modId xmlns:p14="http://schemas.microsoft.com/office/powerpoint/2010/main" val="193921259"/>
              </p:ext>
            </p:extLst>
          </p:nvPr>
        </p:nvGraphicFramePr>
        <p:xfrm>
          <a:off x="609607" y="1154520"/>
          <a:ext cx="13331040" cy="81109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43680"/>
                <a:gridCol w="4443680"/>
                <a:gridCol w="4443680"/>
              </a:tblGrid>
              <a:tr h="116156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2800" b="0" i="0">
                          <a:solidFill>
                            <a:srgbClr val="FFFFF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Q4 2015</a:t>
                      </a:r>
                    </a:p>
                  </a:txBody>
                  <a:tcPr marL="146280" marR="146280" marT="146280" marB="14628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2800" b="0" i="0">
                          <a:solidFill>
                            <a:srgbClr val="FFFFF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Q1 2016</a:t>
                      </a:r>
                    </a:p>
                  </a:txBody>
                  <a:tcPr marL="146280" marR="146280" marT="146280" marB="14628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2800" b="0" i="0">
                          <a:solidFill>
                            <a:srgbClr val="FFFFF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Q2 2016</a:t>
                      </a:r>
                    </a:p>
                  </a:txBody>
                  <a:tcPr marL="146280" marR="146280" marT="146280" marB="14628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6949392">
                <a:tc>
                  <a:txBody>
                    <a:bodyPr/>
                    <a:lstStyle/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Baseline features in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place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Initial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work on the Build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Service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1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direct enterprise user (SAP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HANA)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Naming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, branding,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trademarks</a:t>
                      </a:r>
                      <a:r>
                        <a:rPr lang="en-US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, patent</a:t>
                      </a: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“Contributor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” licensing for select OSS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contributors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</a:txBody>
                  <a:tcPr marL="146280" marR="146280" marT="146280" marB="14628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Build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Service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MVP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Porting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of top 30 open source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components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1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direct green-field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user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Delivery integration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Website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and social media development</a:t>
                      </a:r>
                    </a:p>
                  </a:txBody>
                  <a:tcPr marL="146280" marR="146280" marT="146280" marB="14628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Public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launch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Delivery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features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ship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Build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Service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public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err="1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Bldr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in 5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minutes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Open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Source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Roadshow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Customer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Roadshow</a:t>
                      </a:r>
                    </a:p>
                  </a:txBody>
                  <a:tcPr marL="146280" marR="146280" marT="146280" marB="14628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181750"/>
      </p:ext>
    </p:extLst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42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qZ5B-oBZFLdLcSFYIyzTyDF7TkqYwzLnKhaMEWWEV2AsINA9Wd70-lwupJToH9jM-qPzI0WMYlXnpck7wmOlYpEtdK3iobBA2K1iewZoLwmdksN3Yuft11th4Dyzs19jQzsvvl8X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526" y="1097280"/>
            <a:ext cx="5331656" cy="605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8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250"/>
          <p:cNvGrpSpPr/>
          <p:nvPr/>
        </p:nvGrpSpPr>
        <p:grpSpPr>
          <a:xfrm>
            <a:off x="293996" y="1571039"/>
            <a:ext cx="13817496" cy="4913409"/>
            <a:chOff x="96509" y="0"/>
            <a:chExt cx="23029158" cy="8189013"/>
          </a:xfrm>
        </p:grpSpPr>
        <p:grpSp>
          <p:nvGrpSpPr>
            <p:cNvPr id="246" name="Group 246"/>
            <p:cNvGrpSpPr/>
            <p:nvPr/>
          </p:nvGrpSpPr>
          <p:grpSpPr>
            <a:xfrm>
              <a:off x="2338308" y="0"/>
              <a:ext cx="20787359" cy="8144565"/>
              <a:chOff x="0" y="0"/>
              <a:chExt cx="20787357" cy="8144564"/>
            </a:xfrm>
          </p:grpSpPr>
          <p:grpSp>
            <p:nvGrpSpPr>
              <p:cNvPr id="215" name="Group 215"/>
              <p:cNvGrpSpPr/>
              <p:nvPr/>
            </p:nvGrpSpPr>
            <p:grpSpPr>
              <a:xfrm>
                <a:off x="0" y="5350769"/>
                <a:ext cx="20760715" cy="2793795"/>
                <a:chOff x="0" y="-2118"/>
                <a:chExt cx="20760714" cy="2793793"/>
              </a:xfrm>
            </p:grpSpPr>
            <p:grpSp>
              <p:nvGrpSpPr>
                <p:cNvPr id="213" name="Group 213"/>
                <p:cNvGrpSpPr/>
                <p:nvPr/>
              </p:nvGrpSpPr>
              <p:grpSpPr>
                <a:xfrm>
                  <a:off x="3645772" y="-2118"/>
                  <a:ext cx="17114942" cy="2793793"/>
                  <a:chOff x="-44450" y="-27517"/>
                  <a:chExt cx="17114940" cy="2793791"/>
                </a:xfrm>
              </p:grpSpPr>
              <p:grpSp>
                <p:nvGrpSpPr>
                  <p:cNvPr id="192" name="Group 192"/>
                  <p:cNvGrpSpPr/>
                  <p:nvPr/>
                </p:nvGrpSpPr>
                <p:grpSpPr>
                  <a:xfrm>
                    <a:off x="5540271" y="136018"/>
                    <a:ext cx="6996385" cy="2312897"/>
                    <a:chOff x="-19051" y="-15627"/>
                    <a:chExt cx="6996383" cy="2312896"/>
                  </a:xfrm>
                </p:grpSpPr>
                <p:pic>
                  <p:nvPicPr>
                    <p:cNvPr id="185" name="Picture 184"/>
                    <p:cNvPicPr/>
                    <p:nvPr/>
                  </p:nvPicPr>
                  <p:blipFill>
                    <a:blip r:embed="rId3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1" y="574675"/>
                      <a:ext cx="6996383" cy="1722594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187" name="pasted-image.tif"/>
                    <p:cNvPicPr/>
                    <p:nvPr/>
                  </p:nvPicPr>
                  <p:blipFill>
                    <a:blip r:embed="rId4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69734" y="873464"/>
                      <a:ext cx="1450001" cy="893522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88" name="pasted-image.tif"/>
                    <p:cNvPicPr/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674123" y="905688"/>
                      <a:ext cx="1658146" cy="829074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89" name="pasted-image.tif"/>
                    <p:cNvPicPr/>
                    <p:nvPr/>
                  </p:nvPicPr>
                  <p:blipFill>
                    <a:blip r:embed="rId6">
                      <a:extLst/>
                    </a:blip>
                    <a:srcRect l="6208" t="7298" r="11416" b="20120"/>
                    <a:stretch>
                      <a:fillRect/>
                    </a:stretch>
                  </p:blipFill>
                  <p:spPr>
                    <a:xfrm>
                      <a:off x="5527251" y="829687"/>
                      <a:ext cx="1113664" cy="98125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90" name="pasted-image.tif"/>
                    <p:cNvPicPr/>
                    <p:nvPr/>
                  </p:nvPicPr>
                  <p:blipFill>
                    <a:blip r:embed="rId7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820994" y="808196"/>
                      <a:ext cx="1658147" cy="1255552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191" name="Shape 191"/>
                    <p:cNvSpPr/>
                    <p:nvPr/>
                  </p:nvSpPr>
                  <p:spPr>
                    <a:xfrm>
                      <a:off x="2672671" y="-15627"/>
                      <a:ext cx="2324352" cy="605932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cloud &amp; IaaS</a:t>
                      </a:r>
                    </a:p>
                  </p:txBody>
                </p:sp>
              </p:grpSp>
              <p:grpSp>
                <p:nvGrpSpPr>
                  <p:cNvPr id="199" name="Group 199"/>
                  <p:cNvGrpSpPr/>
                  <p:nvPr/>
                </p:nvGrpSpPr>
                <p:grpSpPr>
                  <a:xfrm>
                    <a:off x="12678599" y="136018"/>
                    <a:ext cx="3980112" cy="2312897"/>
                    <a:chOff x="-19051" y="-15627"/>
                    <a:chExt cx="3980111" cy="2312896"/>
                  </a:xfrm>
                </p:grpSpPr>
                <p:pic>
                  <p:nvPicPr>
                    <p:cNvPr id="193" name="pasted-image.tif"/>
                    <p:cNvPicPr/>
                    <p:nvPr/>
                  </p:nvPicPr>
                  <p:blipFill>
                    <a:blip r:embed="rId8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236177" y="707514"/>
                      <a:ext cx="1073878" cy="893389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94" name="pasted-image.tif"/>
                    <p:cNvPicPr/>
                    <p:nvPr/>
                  </p:nvPicPr>
                  <p:blipFill>
                    <a:blip r:embed="rId9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480573" y="707514"/>
                      <a:ext cx="1152040" cy="1199169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95" name="pasted-image.tif"/>
                    <p:cNvPicPr/>
                    <p:nvPr/>
                  </p:nvPicPr>
                  <p:blipFill>
                    <a:blip r:embed="rId10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2699170" y="720425"/>
                      <a:ext cx="867486" cy="815138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196" name="Shape 196"/>
                    <p:cNvSpPr/>
                    <p:nvPr/>
                  </p:nvSpPr>
                  <p:spPr>
                    <a:xfrm>
                      <a:off x="1740120" y="-15627"/>
                      <a:ext cx="699976" cy="605932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OS</a:t>
                      </a:r>
                    </a:p>
                  </p:txBody>
                </p:sp>
                <p:pic>
                  <p:nvPicPr>
                    <p:cNvPr id="197" name="Picture 196"/>
                    <p:cNvPicPr/>
                    <p:nvPr/>
                  </p:nvPicPr>
                  <p:blipFill>
                    <a:blip r:embed="rId11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1" y="574675"/>
                      <a:ext cx="3980111" cy="1722594"/>
                    </a:xfrm>
                    <a:prstGeom prst="rect">
                      <a:avLst/>
                    </a:prstGeom>
                    <a:effectLst/>
                  </p:spPr>
                </p:pic>
              </p:grpSp>
              <p:grpSp>
                <p:nvGrpSpPr>
                  <p:cNvPr id="205" name="Group 205"/>
                  <p:cNvGrpSpPr/>
                  <p:nvPr/>
                </p:nvGrpSpPr>
                <p:grpSpPr>
                  <a:xfrm>
                    <a:off x="260435" y="553877"/>
                    <a:ext cx="2780844" cy="1895039"/>
                    <a:chOff x="-19050" y="-15626"/>
                    <a:chExt cx="2780842" cy="1895037"/>
                  </a:xfrm>
                </p:grpSpPr>
                <p:pic>
                  <p:nvPicPr>
                    <p:cNvPr id="200" name="pasted-image.tif"/>
                    <p:cNvPicPr/>
                    <p:nvPr/>
                  </p:nvPicPr>
                  <p:blipFill>
                    <a:blip r:embed="rId12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221861" y="842831"/>
                      <a:ext cx="1088251" cy="815137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201" name="pasted-image.tif"/>
                    <p:cNvPicPr/>
                    <p:nvPr/>
                  </p:nvPicPr>
                  <p:blipFill>
                    <a:blip r:embed="rId13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711429" y="842831"/>
                      <a:ext cx="852224" cy="852224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202" name="Shape 202"/>
                    <p:cNvSpPr/>
                    <p:nvPr/>
                  </p:nvSpPr>
                  <p:spPr>
                    <a:xfrm>
                      <a:off x="494841" y="-15626"/>
                      <a:ext cx="1961003" cy="60593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bare metal</a:t>
                      </a:r>
                    </a:p>
                  </p:txBody>
                </p:sp>
                <p:pic>
                  <p:nvPicPr>
                    <p:cNvPr id="203" name="Picture 202"/>
                    <p:cNvPicPr/>
                    <p:nvPr/>
                  </p:nvPicPr>
                  <p:blipFill>
                    <a:blip r:embed="rId14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0" y="574675"/>
                      <a:ext cx="2780842" cy="1304736"/>
                    </a:xfrm>
                    <a:prstGeom prst="rect">
                      <a:avLst/>
                    </a:prstGeom>
                    <a:effectLst/>
                  </p:spPr>
                </p:pic>
              </p:grpSp>
              <p:grpSp>
                <p:nvGrpSpPr>
                  <p:cNvPr id="210" name="Group 210"/>
                  <p:cNvGrpSpPr/>
                  <p:nvPr/>
                </p:nvGrpSpPr>
                <p:grpSpPr>
                  <a:xfrm>
                    <a:off x="3183223" y="833787"/>
                    <a:ext cx="2365102" cy="1615129"/>
                    <a:chOff x="-19050" y="-15626"/>
                    <a:chExt cx="2365101" cy="1615127"/>
                  </a:xfrm>
                </p:grpSpPr>
                <p:pic>
                  <p:nvPicPr>
                    <p:cNvPr id="206" name="pasted-image.tif"/>
                    <p:cNvPicPr/>
                    <p:nvPr/>
                  </p:nvPicPr>
                  <p:blipFill>
                    <a:blip r:embed="rId15">
                      <a:extLst/>
                    </a:blip>
                    <a:srcRect t="32409" b="32409"/>
                    <a:stretch>
                      <a:fillRect/>
                    </a:stretch>
                  </p:blipFill>
                  <p:spPr>
                    <a:xfrm>
                      <a:off x="235457" y="788241"/>
                      <a:ext cx="1698477" cy="59753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207" name="Shape 207"/>
                    <p:cNvSpPr/>
                    <p:nvPr/>
                  </p:nvSpPr>
                  <p:spPr>
                    <a:xfrm>
                      <a:off x="64447" y="-15626"/>
                      <a:ext cx="2281604" cy="60593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virtualization</a:t>
                      </a:r>
                    </a:p>
                  </p:txBody>
                </p:sp>
                <p:pic>
                  <p:nvPicPr>
                    <p:cNvPr id="208" name="Picture 207"/>
                    <p:cNvPicPr/>
                    <p:nvPr/>
                  </p:nvPicPr>
                  <p:blipFill>
                    <a:blip r:embed="rId16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0" y="574674"/>
                      <a:ext cx="2215104" cy="1024827"/>
                    </a:xfrm>
                    <a:prstGeom prst="rect">
                      <a:avLst/>
                    </a:prstGeom>
                    <a:effectLst/>
                  </p:spPr>
                </p:pic>
              </p:grpSp>
              <p:pic>
                <p:nvPicPr>
                  <p:cNvPr id="211" name="Picture 210"/>
                  <p:cNvPicPr/>
                  <p:nvPr/>
                </p:nvPicPr>
                <p:blipFill>
                  <a:blip r:embed="rId17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44450" y="-27517"/>
                    <a:ext cx="17114940" cy="2793791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214" name="Shape 214"/>
                <p:cNvSpPr/>
                <p:nvPr/>
              </p:nvSpPr>
              <p:spPr>
                <a:xfrm>
                  <a:off x="0" y="0"/>
                  <a:ext cx="3690224" cy="2785325"/>
                </a:xfrm>
                <a:prstGeom prst="rect">
                  <a:avLst/>
                </a:prstGeom>
                <a:solidFill>
                  <a:srgbClr val="3D455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4000" b="1">
                      <a:solidFill>
                        <a:srgbClr val="FFFFFF"/>
                      </a:solidFill>
                    </a:defRPr>
                  </a:lvl1pPr>
                </a:lstStyle>
                <a:p>
                  <a:pPr lvl="0" algn="ctr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2400" b="0">
                      <a:solidFill>
                        <a:schemeClr val="bg1"/>
                      </a:solidFill>
                      <a:latin typeface="Gill Sans Light" charset="0"/>
                      <a:ea typeface="Gill Sans Light" charset="0"/>
                      <a:cs typeface="Gill Sans Light" charset="0"/>
                    </a:rPr>
                    <a:t>Infrastructure</a:t>
                  </a:r>
                </a:p>
              </p:txBody>
            </p:sp>
          </p:grpSp>
          <p:grpSp>
            <p:nvGrpSpPr>
              <p:cNvPr id="244" name="Group 244"/>
              <p:cNvGrpSpPr/>
              <p:nvPr/>
            </p:nvGrpSpPr>
            <p:grpSpPr>
              <a:xfrm>
                <a:off x="0" y="1945369"/>
                <a:ext cx="20787357" cy="2798026"/>
                <a:chOff x="0" y="-6350"/>
                <a:chExt cx="20787356" cy="2798024"/>
              </a:xfrm>
            </p:grpSpPr>
            <p:pic>
              <p:nvPicPr>
                <p:cNvPr id="216" name="Picture 215"/>
                <p:cNvPicPr/>
                <p:nvPr/>
              </p:nvPicPr>
              <p:blipFill>
                <a:blip r:embed="rId18">
                  <a:extLst/>
                </a:blip>
                <a:stretch>
                  <a:fillRect/>
                </a:stretch>
              </p:blipFill>
              <p:spPr>
                <a:xfrm rot="10800000">
                  <a:off x="3645773" y="-6350"/>
                  <a:ext cx="17141583" cy="2798024"/>
                </a:xfrm>
                <a:prstGeom prst="rect">
                  <a:avLst/>
                </a:prstGeom>
                <a:effectLst/>
              </p:spPr>
            </p:pic>
            <p:sp>
              <p:nvSpPr>
                <p:cNvPr id="218" name="Shape 218"/>
                <p:cNvSpPr/>
                <p:nvPr/>
              </p:nvSpPr>
              <p:spPr>
                <a:xfrm>
                  <a:off x="0" y="0"/>
                  <a:ext cx="3690224" cy="2785325"/>
                </a:xfrm>
                <a:prstGeom prst="rect">
                  <a:avLst/>
                </a:prstGeom>
                <a:solidFill>
                  <a:srgbClr val="788A9E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4000" b="1">
                      <a:solidFill>
                        <a:srgbClr val="FFFFFF"/>
                      </a:solidFill>
                    </a:defRPr>
                  </a:lvl1pPr>
                </a:lstStyle>
                <a:p>
                  <a:pPr lvl="0" algn="ctr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2400" b="0" dirty="0">
                      <a:solidFill>
                        <a:schemeClr val="bg1"/>
                      </a:solidFill>
                      <a:latin typeface="Gill Sans Light" charset="0"/>
                      <a:ea typeface="Gill Sans Light" charset="0"/>
                      <a:cs typeface="Gill Sans Light" charset="0"/>
                    </a:rPr>
                    <a:t>Runtime</a:t>
                  </a:r>
                </a:p>
              </p:txBody>
            </p:sp>
            <p:grpSp>
              <p:nvGrpSpPr>
                <p:cNvPr id="226" name="Group 226"/>
                <p:cNvGrpSpPr/>
                <p:nvPr/>
              </p:nvGrpSpPr>
              <p:grpSpPr>
                <a:xfrm>
                  <a:off x="4244299" y="128225"/>
                  <a:ext cx="4696352" cy="2515790"/>
                  <a:chOff x="-19050" y="-15628"/>
                  <a:chExt cx="4696351" cy="2515788"/>
                </a:xfrm>
              </p:grpSpPr>
              <p:pic>
                <p:nvPicPr>
                  <p:cNvPr id="219" name="pasted-image.tif"/>
                  <p:cNvPicPr/>
                  <p:nvPr/>
                </p:nvPicPr>
                <p:blipFill>
                  <a:blip r:embed="rId19">
                    <a:extLst/>
                  </a:blip>
                  <a:srcRect t="11006" b="11006"/>
                  <a:stretch>
                    <a:fillRect/>
                  </a:stretch>
                </p:blipFill>
                <p:spPr>
                  <a:xfrm>
                    <a:off x="2329124" y="1667114"/>
                    <a:ext cx="2294808" cy="69296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0" name="pasted-image.tif"/>
                  <p:cNvPicPr/>
                  <p:nvPr/>
                </p:nvPicPr>
                <p:blipFill>
                  <a:blip r:embed="rId20">
                    <a:extLst/>
                  </a:blip>
                  <a:stretch>
                    <a:fillRect/>
                  </a:stretch>
                </p:blipFill>
                <p:spPr>
                  <a:xfrm>
                    <a:off x="123073" y="1593880"/>
                    <a:ext cx="2104211" cy="7613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1" name="pasted-image.tif"/>
                  <p:cNvPicPr/>
                  <p:nvPr/>
                </p:nvPicPr>
                <p:blipFill>
                  <a:blip r:embed="rId21">
                    <a:extLst/>
                  </a:blip>
                  <a:srcRect l="5766" t="13124" b="13124"/>
                  <a:stretch>
                    <a:fillRect/>
                  </a:stretch>
                </p:blipFill>
                <p:spPr>
                  <a:xfrm>
                    <a:off x="123073" y="824224"/>
                    <a:ext cx="2396512" cy="62843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2" name="pasted-image.tif"/>
                  <p:cNvPicPr/>
                  <p:nvPr/>
                </p:nvPicPr>
                <p:blipFill>
                  <a:blip r:embed="rId22">
                    <a:extLst/>
                  </a:blip>
                  <a:stretch>
                    <a:fillRect/>
                  </a:stretch>
                </p:blipFill>
                <p:spPr>
                  <a:xfrm>
                    <a:off x="2929416" y="824345"/>
                    <a:ext cx="720970" cy="69883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3" name="Picture 222"/>
                  <p:cNvPicPr/>
                  <p:nvPr/>
                </p:nvPicPr>
                <p:blipFill>
                  <a:blip r:embed="rId23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19050" y="579379"/>
                    <a:ext cx="4696351" cy="1920781"/>
                  </a:xfrm>
                  <a:prstGeom prst="rect">
                    <a:avLst/>
                  </a:prstGeom>
                  <a:effectLst/>
                </p:spPr>
              </p:pic>
              <p:sp>
                <p:nvSpPr>
                  <p:cNvPr id="225" name="Shape 225"/>
                  <p:cNvSpPr/>
                  <p:nvPr/>
                </p:nvSpPr>
                <p:spPr>
                  <a:xfrm>
                    <a:off x="1968936" y="-15628"/>
                    <a:ext cx="785470" cy="6059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2862" tIns="42862" rIns="42862" bIns="42862" numCol="1" anchor="ctr">
                    <a:spAutoFit/>
                  </a:bodyPr>
                  <a:lstStyle>
                    <a:lvl1pPr>
                      <a:defRPr sz="3000"/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sz="1800">
                        <a:solidFill>
                          <a:srgbClr val="535353"/>
                        </a:solidFill>
                      </a:rPr>
                      <a:t>grid</a:t>
                    </a:r>
                  </a:p>
                </p:txBody>
              </p:sp>
            </p:grpSp>
            <p:grpSp>
              <p:nvGrpSpPr>
                <p:cNvPr id="234" name="Group 234"/>
                <p:cNvGrpSpPr/>
                <p:nvPr/>
              </p:nvGrpSpPr>
              <p:grpSpPr>
                <a:xfrm>
                  <a:off x="10106229" y="132930"/>
                  <a:ext cx="4104112" cy="2506380"/>
                  <a:chOff x="-19050" y="-15628"/>
                  <a:chExt cx="4104111" cy="2506379"/>
                </a:xfrm>
              </p:grpSpPr>
              <p:pic>
                <p:nvPicPr>
                  <p:cNvPr id="227" name="pasted-image.tif"/>
                  <p:cNvPicPr/>
                  <p:nvPr/>
                </p:nvPicPr>
                <p:blipFill>
                  <a:blip r:embed="rId24">
                    <a:extLst/>
                  </a:blip>
                  <a:stretch>
                    <a:fillRect/>
                  </a:stretch>
                </p:blipFill>
                <p:spPr>
                  <a:xfrm>
                    <a:off x="1470110" y="717827"/>
                    <a:ext cx="915507" cy="91550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8" name="pasted-image.tif"/>
                  <p:cNvPicPr/>
                  <p:nvPr/>
                </p:nvPicPr>
                <p:blipFill>
                  <a:blip r:embed="rId25">
                    <a:extLst/>
                  </a:blip>
                  <a:srcRect l="9718" t="8840" r="9718" b="8840"/>
                  <a:stretch>
                    <a:fillRect/>
                  </a:stretch>
                </p:blipFill>
                <p:spPr>
                  <a:xfrm>
                    <a:off x="170368" y="712260"/>
                    <a:ext cx="1115890" cy="114021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9" name="pasted-image.tif"/>
                  <p:cNvPicPr/>
                  <p:nvPr/>
                </p:nvPicPr>
                <p:blipFill>
                  <a:blip r:embed="rId26">
                    <a:extLst/>
                  </a:blip>
                  <a:stretch>
                    <a:fillRect/>
                  </a:stretch>
                </p:blipFill>
                <p:spPr>
                  <a:xfrm>
                    <a:off x="1286380" y="1699043"/>
                    <a:ext cx="1099237" cy="67690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0" name="pasted-image.tif"/>
                  <p:cNvPicPr/>
                  <p:nvPr/>
                </p:nvPicPr>
                <p:blipFill>
                  <a:blip r:embed="rId7">
                    <a:extLst/>
                  </a:blip>
                  <a:stretch>
                    <a:fillRect/>
                  </a:stretch>
                </p:blipFill>
                <p:spPr>
                  <a:xfrm>
                    <a:off x="2592924" y="717827"/>
                    <a:ext cx="1270181" cy="96178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1" name="Picture 230"/>
                  <p:cNvPicPr/>
                  <p:nvPr/>
                </p:nvPicPr>
                <p:blipFill>
                  <a:blip r:embed="rId27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19050" y="546198"/>
                    <a:ext cx="4104111" cy="1944553"/>
                  </a:xfrm>
                  <a:prstGeom prst="rect">
                    <a:avLst/>
                  </a:prstGeom>
                  <a:effectLst/>
                </p:spPr>
              </p:pic>
              <p:sp>
                <p:nvSpPr>
                  <p:cNvPr id="233" name="Shape 233"/>
                  <p:cNvSpPr/>
                  <p:nvPr/>
                </p:nvSpPr>
                <p:spPr>
                  <a:xfrm>
                    <a:off x="1516582" y="-15628"/>
                    <a:ext cx="1084696" cy="60593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2862" tIns="42862" rIns="42862" bIns="42862" numCol="1" anchor="ctr">
                    <a:spAutoFit/>
                  </a:bodyPr>
                  <a:lstStyle>
                    <a:lvl1pPr>
                      <a:defRPr sz="3000"/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sz="1800">
                        <a:solidFill>
                          <a:srgbClr val="535353"/>
                        </a:solidFill>
                      </a:rPr>
                      <a:t>PaaS</a:t>
                    </a:r>
                  </a:p>
                </p:txBody>
              </p:sp>
            </p:grpSp>
            <p:grpSp>
              <p:nvGrpSpPr>
                <p:cNvPr id="243" name="Group 243"/>
                <p:cNvGrpSpPr/>
                <p:nvPr/>
              </p:nvGrpSpPr>
              <p:grpSpPr>
                <a:xfrm>
                  <a:off x="15272068" y="104454"/>
                  <a:ext cx="4904056" cy="2534856"/>
                  <a:chOff x="-19051" y="-15628"/>
                  <a:chExt cx="4904054" cy="2534855"/>
                </a:xfrm>
              </p:grpSpPr>
              <p:pic>
                <p:nvPicPr>
                  <p:cNvPr id="235" name="pasted-image.tif"/>
                  <p:cNvPicPr/>
                  <p:nvPr/>
                </p:nvPicPr>
                <p:blipFill>
                  <a:blip r:embed="rId28">
                    <a:extLst/>
                  </a:blip>
                  <a:stretch>
                    <a:fillRect/>
                  </a:stretch>
                </p:blipFill>
                <p:spPr>
                  <a:xfrm>
                    <a:off x="3544978" y="1272580"/>
                    <a:ext cx="1084834" cy="108001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6" name="pasted-image.tif"/>
                  <p:cNvPicPr/>
                  <p:nvPr/>
                </p:nvPicPr>
                <p:blipFill>
                  <a:blip r:embed="rId29">
                    <a:extLst/>
                  </a:blip>
                  <a:stretch>
                    <a:fillRect/>
                  </a:stretch>
                </p:blipFill>
                <p:spPr>
                  <a:xfrm>
                    <a:off x="191233" y="704719"/>
                    <a:ext cx="1331950" cy="74838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7" name="pasted-image.tif"/>
                  <p:cNvPicPr/>
                  <p:nvPr/>
                </p:nvPicPr>
                <p:blipFill>
                  <a:blip r:embed="rId30">
                    <a:extLst/>
                  </a:blip>
                  <a:stretch>
                    <a:fillRect/>
                  </a:stretch>
                </p:blipFill>
                <p:spPr>
                  <a:xfrm>
                    <a:off x="191233" y="1631356"/>
                    <a:ext cx="1304862" cy="73398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8" name="pasted-image.tif"/>
                  <p:cNvPicPr/>
                  <p:nvPr/>
                </p:nvPicPr>
                <p:blipFill>
                  <a:blip r:embed="rId31">
                    <a:extLst/>
                  </a:blip>
                  <a:srcRect t="10023" b="34983"/>
                  <a:stretch>
                    <a:fillRect/>
                  </a:stretch>
                </p:blipFill>
                <p:spPr>
                  <a:xfrm>
                    <a:off x="1690075" y="1778632"/>
                    <a:ext cx="1660858" cy="57448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9" name="Picture 238"/>
                  <p:cNvPicPr/>
                  <p:nvPr/>
                </p:nvPicPr>
                <p:blipFill>
                  <a:blip r:embed="rId32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19051" y="574674"/>
                    <a:ext cx="4904054" cy="1944553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41" name="pasted-image.tif"/>
                  <p:cNvPicPr/>
                  <p:nvPr/>
                </p:nvPicPr>
                <p:blipFill>
                  <a:blip r:embed="rId33">
                    <a:extLst/>
                  </a:blip>
                  <a:stretch>
                    <a:fillRect/>
                  </a:stretch>
                </p:blipFill>
                <p:spPr>
                  <a:xfrm>
                    <a:off x="1738559" y="1044243"/>
                    <a:ext cx="1612439" cy="57467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42" name="Shape 242"/>
                  <p:cNvSpPr/>
                  <p:nvPr/>
                </p:nvSpPr>
                <p:spPr>
                  <a:xfrm>
                    <a:off x="765049" y="-15628"/>
                    <a:ext cx="4012846" cy="6059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2862" tIns="42862" rIns="42862" bIns="42862" numCol="1" anchor="ctr">
                    <a:spAutoFit/>
                  </a:bodyPr>
                  <a:lstStyle>
                    <a:lvl1pPr>
                      <a:defRPr sz="3000"/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sz="1800">
                        <a:solidFill>
                          <a:srgbClr val="535353"/>
                        </a:solidFill>
                      </a:rPr>
                      <a:t>containers &amp; discovery</a:t>
                    </a:r>
                  </a:p>
                </p:txBody>
              </p:sp>
            </p:grpSp>
          </p:grpSp>
          <p:sp>
            <p:nvSpPr>
              <p:cNvPr id="245" name="Shape 245"/>
              <p:cNvSpPr/>
              <p:nvPr/>
            </p:nvSpPr>
            <p:spPr>
              <a:xfrm>
                <a:off x="0" y="0"/>
                <a:ext cx="20742906" cy="1335877"/>
              </a:xfrm>
              <a:prstGeom prst="rect">
                <a:avLst/>
              </a:prstGeom>
              <a:solidFill>
                <a:srgbClr val="3C4454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 lvl="0" algn="ctr">
                  <a:defRPr sz="1800" b="0">
                    <a:solidFill>
                      <a:srgbClr val="000000"/>
                    </a:solidFill>
                  </a:defRPr>
                </a:pPr>
                <a:r>
                  <a:rPr sz="3000" b="0" dirty="0">
                    <a:solidFill>
                      <a:schemeClr val="bg1"/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Applications &amp; Micro Services</a:t>
                </a:r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96509" y="288027"/>
              <a:ext cx="1871772" cy="7900986"/>
              <a:chOff x="96509" y="-2682792"/>
              <a:chExt cx="1871771" cy="7900983"/>
            </a:xfrm>
          </p:grpSpPr>
          <p:sp>
            <p:nvSpPr>
              <p:cNvPr id="247" name="Shape 247"/>
              <p:cNvSpPr/>
              <p:nvPr/>
            </p:nvSpPr>
            <p:spPr>
              <a:xfrm>
                <a:off x="96509" y="-2682792"/>
                <a:ext cx="1871771" cy="7598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2862" tIns="42862" rIns="42862" bIns="42862" numCol="1" anchor="ctr">
                <a:spAutoFit/>
              </a:bodyPr>
              <a:lstStyle>
                <a:lvl1pPr>
                  <a:defRPr sz="4000" b="1">
                    <a:solidFill>
                      <a:srgbClr val="EA9200"/>
                    </a:solidFill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2400" b="0" dirty="0">
                    <a:latin typeface="Gill Sans Light" charset="0"/>
                    <a:ea typeface="Gill Sans Light" charset="0"/>
                    <a:cs typeface="Gill Sans Light" charset="0"/>
                  </a:rPr>
                  <a:t>S</a:t>
                </a:r>
                <a:r>
                  <a:rPr sz="2400" b="0" dirty="0" smtClean="0">
                    <a:latin typeface="Gill Sans Light" charset="0"/>
                    <a:ea typeface="Gill Sans Light" charset="0"/>
                    <a:cs typeface="Gill Sans Light" charset="0"/>
                  </a:rPr>
                  <a:t>trategic</a:t>
                </a:r>
                <a:endParaRPr sz="2400" b="0" dirty="0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  <p:sp>
            <p:nvSpPr>
              <p:cNvPr id="248" name="Shape 248"/>
              <p:cNvSpPr/>
              <p:nvPr/>
            </p:nvSpPr>
            <p:spPr>
              <a:xfrm rot="16200000">
                <a:off x="-2394170" y="1420511"/>
                <a:ext cx="6853134" cy="742225"/>
              </a:xfrm>
              <a:prstGeom prst="rightArrow">
                <a:avLst>
                  <a:gd name="adj1" fmla="val 33734"/>
                  <a:gd name="adj2" fmla="val 77963"/>
                </a:avLst>
              </a:prstGeom>
              <a:solidFill>
                <a:srgbClr val="EA9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</a:defRPr>
                </a:pPr>
                <a:endParaRPr sz="156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532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250"/>
          <p:cNvGrpSpPr/>
          <p:nvPr/>
        </p:nvGrpSpPr>
        <p:grpSpPr>
          <a:xfrm>
            <a:off x="293996" y="1571039"/>
            <a:ext cx="13817496" cy="4913409"/>
            <a:chOff x="96509" y="0"/>
            <a:chExt cx="23029158" cy="8189013"/>
          </a:xfrm>
        </p:grpSpPr>
        <p:grpSp>
          <p:nvGrpSpPr>
            <p:cNvPr id="246" name="Group 246"/>
            <p:cNvGrpSpPr/>
            <p:nvPr/>
          </p:nvGrpSpPr>
          <p:grpSpPr>
            <a:xfrm>
              <a:off x="2338308" y="0"/>
              <a:ext cx="20787359" cy="8144565"/>
              <a:chOff x="0" y="0"/>
              <a:chExt cx="20787357" cy="8144564"/>
            </a:xfrm>
          </p:grpSpPr>
          <p:grpSp>
            <p:nvGrpSpPr>
              <p:cNvPr id="215" name="Group 215"/>
              <p:cNvGrpSpPr/>
              <p:nvPr/>
            </p:nvGrpSpPr>
            <p:grpSpPr>
              <a:xfrm>
                <a:off x="0" y="5350769"/>
                <a:ext cx="20760715" cy="2793795"/>
                <a:chOff x="0" y="-2118"/>
                <a:chExt cx="20760714" cy="2793793"/>
              </a:xfrm>
            </p:grpSpPr>
            <p:grpSp>
              <p:nvGrpSpPr>
                <p:cNvPr id="213" name="Group 213"/>
                <p:cNvGrpSpPr/>
                <p:nvPr/>
              </p:nvGrpSpPr>
              <p:grpSpPr>
                <a:xfrm>
                  <a:off x="3645772" y="-2118"/>
                  <a:ext cx="17114942" cy="2793793"/>
                  <a:chOff x="-44450" y="-27517"/>
                  <a:chExt cx="17114940" cy="2793791"/>
                </a:xfrm>
              </p:grpSpPr>
              <p:grpSp>
                <p:nvGrpSpPr>
                  <p:cNvPr id="192" name="Group 192"/>
                  <p:cNvGrpSpPr/>
                  <p:nvPr/>
                </p:nvGrpSpPr>
                <p:grpSpPr>
                  <a:xfrm>
                    <a:off x="5540271" y="136018"/>
                    <a:ext cx="6996385" cy="2312897"/>
                    <a:chOff x="-19051" y="-15627"/>
                    <a:chExt cx="6996383" cy="2312896"/>
                  </a:xfrm>
                </p:grpSpPr>
                <p:pic>
                  <p:nvPicPr>
                    <p:cNvPr id="185" name="Picture 184"/>
                    <p:cNvPicPr/>
                    <p:nvPr/>
                  </p:nvPicPr>
                  <p:blipFill>
                    <a:blip r:embed="rId3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1" y="574675"/>
                      <a:ext cx="6996383" cy="1722594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187" name="pasted-image.tif"/>
                    <p:cNvPicPr/>
                    <p:nvPr/>
                  </p:nvPicPr>
                  <p:blipFill>
                    <a:blip r:embed="rId4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69734" y="873464"/>
                      <a:ext cx="1450001" cy="893522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88" name="pasted-image.tif"/>
                    <p:cNvPicPr/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674123" y="905688"/>
                      <a:ext cx="1658146" cy="829074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89" name="pasted-image.tif"/>
                    <p:cNvPicPr/>
                    <p:nvPr/>
                  </p:nvPicPr>
                  <p:blipFill>
                    <a:blip r:embed="rId6">
                      <a:extLst/>
                    </a:blip>
                    <a:srcRect l="6208" t="7298" r="11416" b="20120"/>
                    <a:stretch>
                      <a:fillRect/>
                    </a:stretch>
                  </p:blipFill>
                  <p:spPr>
                    <a:xfrm>
                      <a:off x="5527251" y="829687"/>
                      <a:ext cx="1113664" cy="98125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90" name="pasted-image.tif"/>
                    <p:cNvPicPr/>
                    <p:nvPr/>
                  </p:nvPicPr>
                  <p:blipFill>
                    <a:blip r:embed="rId7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820994" y="808196"/>
                      <a:ext cx="1658147" cy="1255552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191" name="Shape 191"/>
                    <p:cNvSpPr/>
                    <p:nvPr/>
                  </p:nvSpPr>
                  <p:spPr>
                    <a:xfrm>
                      <a:off x="2672671" y="-15627"/>
                      <a:ext cx="2324352" cy="605932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cloud &amp; IaaS</a:t>
                      </a:r>
                    </a:p>
                  </p:txBody>
                </p:sp>
              </p:grpSp>
              <p:grpSp>
                <p:nvGrpSpPr>
                  <p:cNvPr id="199" name="Group 199"/>
                  <p:cNvGrpSpPr/>
                  <p:nvPr/>
                </p:nvGrpSpPr>
                <p:grpSpPr>
                  <a:xfrm>
                    <a:off x="12678599" y="136018"/>
                    <a:ext cx="3980112" cy="2312897"/>
                    <a:chOff x="-19051" y="-15627"/>
                    <a:chExt cx="3980111" cy="2312896"/>
                  </a:xfrm>
                </p:grpSpPr>
                <p:pic>
                  <p:nvPicPr>
                    <p:cNvPr id="193" name="pasted-image.tif"/>
                    <p:cNvPicPr/>
                    <p:nvPr/>
                  </p:nvPicPr>
                  <p:blipFill>
                    <a:blip r:embed="rId8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236177" y="707514"/>
                      <a:ext cx="1073878" cy="893389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94" name="pasted-image.tif"/>
                    <p:cNvPicPr/>
                    <p:nvPr/>
                  </p:nvPicPr>
                  <p:blipFill>
                    <a:blip r:embed="rId9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480573" y="707514"/>
                      <a:ext cx="1152040" cy="1199169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95" name="pasted-image.tif"/>
                    <p:cNvPicPr/>
                    <p:nvPr/>
                  </p:nvPicPr>
                  <p:blipFill>
                    <a:blip r:embed="rId10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2699170" y="720425"/>
                      <a:ext cx="867486" cy="815138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196" name="Shape 196"/>
                    <p:cNvSpPr/>
                    <p:nvPr/>
                  </p:nvSpPr>
                  <p:spPr>
                    <a:xfrm>
                      <a:off x="1740120" y="-15627"/>
                      <a:ext cx="699976" cy="605932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OS</a:t>
                      </a:r>
                    </a:p>
                  </p:txBody>
                </p:sp>
                <p:pic>
                  <p:nvPicPr>
                    <p:cNvPr id="197" name="Picture 196"/>
                    <p:cNvPicPr/>
                    <p:nvPr/>
                  </p:nvPicPr>
                  <p:blipFill>
                    <a:blip r:embed="rId11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1" y="574675"/>
                      <a:ext cx="3980111" cy="1722594"/>
                    </a:xfrm>
                    <a:prstGeom prst="rect">
                      <a:avLst/>
                    </a:prstGeom>
                    <a:effectLst/>
                  </p:spPr>
                </p:pic>
              </p:grpSp>
              <p:grpSp>
                <p:nvGrpSpPr>
                  <p:cNvPr id="205" name="Group 205"/>
                  <p:cNvGrpSpPr/>
                  <p:nvPr/>
                </p:nvGrpSpPr>
                <p:grpSpPr>
                  <a:xfrm>
                    <a:off x="260435" y="553877"/>
                    <a:ext cx="2780844" cy="1895039"/>
                    <a:chOff x="-19050" y="-15626"/>
                    <a:chExt cx="2780842" cy="1895037"/>
                  </a:xfrm>
                </p:grpSpPr>
                <p:pic>
                  <p:nvPicPr>
                    <p:cNvPr id="200" name="pasted-image.tif"/>
                    <p:cNvPicPr/>
                    <p:nvPr/>
                  </p:nvPicPr>
                  <p:blipFill>
                    <a:blip r:embed="rId12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221861" y="842831"/>
                      <a:ext cx="1088251" cy="815137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201" name="pasted-image.tif"/>
                    <p:cNvPicPr/>
                    <p:nvPr/>
                  </p:nvPicPr>
                  <p:blipFill>
                    <a:blip r:embed="rId13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711429" y="842831"/>
                      <a:ext cx="852224" cy="852224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202" name="Shape 202"/>
                    <p:cNvSpPr/>
                    <p:nvPr/>
                  </p:nvSpPr>
                  <p:spPr>
                    <a:xfrm>
                      <a:off x="494841" y="-15626"/>
                      <a:ext cx="1961003" cy="60593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bare metal</a:t>
                      </a:r>
                    </a:p>
                  </p:txBody>
                </p:sp>
                <p:pic>
                  <p:nvPicPr>
                    <p:cNvPr id="203" name="Picture 202"/>
                    <p:cNvPicPr/>
                    <p:nvPr/>
                  </p:nvPicPr>
                  <p:blipFill>
                    <a:blip r:embed="rId14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0" y="574675"/>
                      <a:ext cx="2780842" cy="1304736"/>
                    </a:xfrm>
                    <a:prstGeom prst="rect">
                      <a:avLst/>
                    </a:prstGeom>
                    <a:effectLst/>
                  </p:spPr>
                </p:pic>
              </p:grpSp>
              <p:grpSp>
                <p:nvGrpSpPr>
                  <p:cNvPr id="210" name="Group 210"/>
                  <p:cNvGrpSpPr/>
                  <p:nvPr/>
                </p:nvGrpSpPr>
                <p:grpSpPr>
                  <a:xfrm>
                    <a:off x="3183223" y="833787"/>
                    <a:ext cx="2365102" cy="1615129"/>
                    <a:chOff x="-19050" y="-15626"/>
                    <a:chExt cx="2365101" cy="1615127"/>
                  </a:xfrm>
                </p:grpSpPr>
                <p:pic>
                  <p:nvPicPr>
                    <p:cNvPr id="206" name="pasted-image.tif"/>
                    <p:cNvPicPr/>
                    <p:nvPr/>
                  </p:nvPicPr>
                  <p:blipFill>
                    <a:blip r:embed="rId15">
                      <a:extLst/>
                    </a:blip>
                    <a:srcRect t="32409" b="32409"/>
                    <a:stretch>
                      <a:fillRect/>
                    </a:stretch>
                  </p:blipFill>
                  <p:spPr>
                    <a:xfrm>
                      <a:off x="235457" y="788241"/>
                      <a:ext cx="1698477" cy="59753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207" name="Shape 207"/>
                    <p:cNvSpPr/>
                    <p:nvPr/>
                  </p:nvSpPr>
                  <p:spPr>
                    <a:xfrm>
                      <a:off x="64447" y="-15626"/>
                      <a:ext cx="2281604" cy="60593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virtualization</a:t>
                      </a:r>
                    </a:p>
                  </p:txBody>
                </p:sp>
                <p:pic>
                  <p:nvPicPr>
                    <p:cNvPr id="208" name="Picture 207"/>
                    <p:cNvPicPr/>
                    <p:nvPr/>
                  </p:nvPicPr>
                  <p:blipFill>
                    <a:blip r:embed="rId16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0" y="574674"/>
                      <a:ext cx="2215104" cy="1024827"/>
                    </a:xfrm>
                    <a:prstGeom prst="rect">
                      <a:avLst/>
                    </a:prstGeom>
                    <a:effectLst/>
                  </p:spPr>
                </p:pic>
              </p:grpSp>
              <p:pic>
                <p:nvPicPr>
                  <p:cNvPr id="211" name="Picture 210"/>
                  <p:cNvPicPr/>
                  <p:nvPr/>
                </p:nvPicPr>
                <p:blipFill>
                  <a:blip r:embed="rId17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44450" y="-27517"/>
                    <a:ext cx="17114940" cy="2793791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214" name="Shape 214"/>
                <p:cNvSpPr/>
                <p:nvPr/>
              </p:nvSpPr>
              <p:spPr>
                <a:xfrm>
                  <a:off x="0" y="0"/>
                  <a:ext cx="3690224" cy="2785325"/>
                </a:xfrm>
                <a:prstGeom prst="rect">
                  <a:avLst/>
                </a:prstGeom>
                <a:solidFill>
                  <a:srgbClr val="3D455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4000" b="1">
                      <a:solidFill>
                        <a:srgbClr val="FFFFFF"/>
                      </a:solidFill>
                    </a:defRPr>
                  </a:lvl1pPr>
                </a:lstStyle>
                <a:p>
                  <a:pPr lvl="0" algn="ctr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2400" b="0">
                      <a:solidFill>
                        <a:schemeClr val="bg1"/>
                      </a:solidFill>
                      <a:latin typeface="Gill Sans Light" charset="0"/>
                      <a:ea typeface="Gill Sans Light" charset="0"/>
                      <a:cs typeface="Gill Sans Light" charset="0"/>
                    </a:rPr>
                    <a:t>Infrastructure</a:t>
                  </a:r>
                </a:p>
              </p:txBody>
            </p:sp>
          </p:grpSp>
          <p:grpSp>
            <p:nvGrpSpPr>
              <p:cNvPr id="244" name="Group 244"/>
              <p:cNvGrpSpPr/>
              <p:nvPr/>
            </p:nvGrpSpPr>
            <p:grpSpPr>
              <a:xfrm>
                <a:off x="0" y="1945369"/>
                <a:ext cx="20787357" cy="2798026"/>
                <a:chOff x="0" y="-6350"/>
                <a:chExt cx="20787356" cy="2798024"/>
              </a:xfrm>
            </p:grpSpPr>
            <p:pic>
              <p:nvPicPr>
                <p:cNvPr id="216" name="Picture 215"/>
                <p:cNvPicPr/>
                <p:nvPr/>
              </p:nvPicPr>
              <p:blipFill>
                <a:blip r:embed="rId18">
                  <a:extLst/>
                </a:blip>
                <a:stretch>
                  <a:fillRect/>
                </a:stretch>
              </p:blipFill>
              <p:spPr>
                <a:xfrm rot="10800000">
                  <a:off x="3645773" y="-6350"/>
                  <a:ext cx="17141583" cy="2798024"/>
                </a:xfrm>
                <a:prstGeom prst="rect">
                  <a:avLst/>
                </a:prstGeom>
                <a:effectLst/>
              </p:spPr>
            </p:pic>
            <p:sp>
              <p:nvSpPr>
                <p:cNvPr id="218" name="Shape 218"/>
                <p:cNvSpPr/>
                <p:nvPr/>
              </p:nvSpPr>
              <p:spPr>
                <a:xfrm>
                  <a:off x="0" y="0"/>
                  <a:ext cx="3690224" cy="2785325"/>
                </a:xfrm>
                <a:prstGeom prst="rect">
                  <a:avLst/>
                </a:prstGeom>
                <a:solidFill>
                  <a:srgbClr val="788A9E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4000" b="1">
                      <a:solidFill>
                        <a:srgbClr val="FFFFFF"/>
                      </a:solidFill>
                    </a:defRPr>
                  </a:lvl1pPr>
                </a:lstStyle>
                <a:p>
                  <a:pPr lvl="0" algn="ctr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2400" b="0" dirty="0">
                      <a:solidFill>
                        <a:schemeClr val="bg1"/>
                      </a:solidFill>
                      <a:latin typeface="Gill Sans Light" charset="0"/>
                      <a:ea typeface="Gill Sans Light" charset="0"/>
                      <a:cs typeface="Gill Sans Light" charset="0"/>
                    </a:rPr>
                    <a:t>Runtime</a:t>
                  </a:r>
                </a:p>
              </p:txBody>
            </p:sp>
            <p:grpSp>
              <p:nvGrpSpPr>
                <p:cNvPr id="226" name="Group 226"/>
                <p:cNvGrpSpPr/>
                <p:nvPr/>
              </p:nvGrpSpPr>
              <p:grpSpPr>
                <a:xfrm>
                  <a:off x="4244299" y="128225"/>
                  <a:ext cx="4696352" cy="2515790"/>
                  <a:chOff x="-19050" y="-15628"/>
                  <a:chExt cx="4696351" cy="2515788"/>
                </a:xfrm>
              </p:grpSpPr>
              <p:pic>
                <p:nvPicPr>
                  <p:cNvPr id="219" name="pasted-image.tif"/>
                  <p:cNvPicPr/>
                  <p:nvPr/>
                </p:nvPicPr>
                <p:blipFill>
                  <a:blip r:embed="rId19">
                    <a:extLst/>
                  </a:blip>
                  <a:srcRect t="11006" b="11006"/>
                  <a:stretch>
                    <a:fillRect/>
                  </a:stretch>
                </p:blipFill>
                <p:spPr>
                  <a:xfrm>
                    <a:off x="2329124" y="1667114"/>
                    <a:ext cx="2294808" cy="69296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0" name="pasted-image.tif"/>
                  <p:cNvPicPr/>
                  <p:nvPr/>
                </p:nvPicPr>
                <p:blipFill>
                  <a:blip r:embed="rId20">
                    <a:extLst/>
                  </a:blip>
                  <a:stretch>
                    <a:fillRect/>
                  </a:stretch>
                </p:blipFill>
                <p:spPr>
                  <a:xfrm>
                    <a:off x="123073" y="1593880"/>
                    <a:ext cx="2104211" cy="7613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1" name="pasted-image.tif"/>
                  <p:cNvPicPr/>
                  <p:nvPr/>
                </p:nvPicPr>
                <p:blipFill>
                  <a:blip r:embed="rId21">
                    <a:extLst/>
                  </a:blip>
                  <a:srcRect l="5766" t="13124" b="13124"/>
                  <a:stretch>
                    <a:fillRect/>
                  </a:stretch>
                </p:blipFill>
                <p:spPr>
                  <a:xfrm>
                    <a:off x="123073" y="824224"/>
                    <a:ext cx="2396512" cy="62843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2" name="pasted-image.tif"/>
                  <p:cNvPicPr/>
                  <p:nvPr/>
                </p:nvPicPr>
                <p:blipFill>
                  <a:blip r:embed="rId22">
                    <a:extLst/>
                  </a:blip>
                  <a:stretch>
                    <a:fillRect/>
                  </a:stretch>
                </p:blipFill>
                <p:spPr>
                  <a:xfrm>
                    <a:off x="2929416" y="824345"/>
                    <a:ext cx="720970" cy="69883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3" name="Picture 222"/>
                  <p:cNvPicPr/>
                  <p:nvPr/>
                </p:nvPicPr>
                <p:blipFill>
                  <a:blip r:embed="rId23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19050" y="579379"/>
                    <a:ext cx="4696351" cy="1920781"/>
                  </a:xfrm>
                  <a:prstGeom prst="rect">
                    <a:avLst/>
                  </a:prstGeom>
                  <a:effectLst/>
                </p:spPr>
              </p:pic>
              <p:sp>
                <p:nvSpPr>
                  <p:cNvPr id="225" name="Shape 225"/>
                  <p:cNvSpPr/>
                  <p:nvPr/>
                </p:nvSpPr>
                <p:spPr>
                  <a:xfrm>
                    <a:off x="1968936" y="-15628"/>
                    <a:ext cx="785470" cy="6059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2862" tIns="42862" rIns="42862" bIns="42862" numCol="1" anchor="ctr">
                    <a:spAutoFit/>
                  </a:bodyPr>
                  <a:lstStyle>
                    <a:lvl1pPr>
                      <a:defRPr sz="3000"/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sz="1800">
                        <a:solidFill>
                          <a:srgbClr val="535353"/>
                        </a:solidFill>
                      </a:rPr>
                      <a:t>grid</a:t>
                    </a:r>
                  </a:p>
                </p:txBody>
              </p:sp>
            </p:grpSp>
            <p:grpSp>
              <p:nvGrpSpPr>
                <p:cNvPr id="234" name="Group 234"/>
                <p:cNvGrpSpPr/>
                <p:nvPr/>
              </p:nvGrpSpPr>
              <p:grpSpPr>
                <a:xfrm>
                  <a:off x="10106229" y="132930"/>
                  <a:ext cx="4104112" cy="2506380"/>
                  <a:chOff x="-19050" y="-15628"/>
                  <a:chExt cx="4104111" cy="2506379"/>
                </a:xfrm>
              </p:grpSpPr>
              <p:pic>
                <p:nvPicPr>
                  <p:cNvPr id="227" name="pasted-image.tif"/>
                  <p:cNvPicPr/>
                  <p:nvPr/>
                </p:nvPicPr>
                <p:blipFill>
                  <a:blip r:embed="rId24">
                    <a:extLst/>
                  </a:blip>
                  <a:stretch>
                    <a:fillRect/>
                  </a:stretch>
                </p:blipFill>
                <p:spPr>
                  <a:xfrm>
                    <a:off x="1470110" y="717827"/>
                    <a:ext cx="915507" cy="91550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8" name="pasted-image.tif"/>
                  <p:cNvPicPr/>
                  <p:nvPr/>
                </p:nvPicPr>
                <p:blipFill>
                  <a:blip r:embed="rId25">
                    <a:extLst/>
                  </a:blip>
                  <a:srcRect l="9718" t="8840" r="9718" b="8840"/>
                  <a:stretch>
                    <a:fillRect/>
                  </a:stretch>
                </p:blipFill>
                <p:spPr>
                  <a:xfrm>
                    <a:off x="170368" y="712260"/>
                    <a:ext cx="1115890" cy="114021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9" name="pasted-image.tif"/>
                  <p:cNvPicPr/>
                  <p:nvPr/>
                </p:nvPicPr>
                <p:blipFill>
                  <a:blip r:embed="rId26">
                    <a:extLst/>
                  </a:blip>
                  <a:stretch>
                    <a:fillRect/>
                  </a:stretch>
                </p:blipFill>
                <p:spPr>
                  <a:xfrm>
                    <a:off x="1286380" y="1699043"/>
                    <a:ext cx="1099237" cy="67690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0" name="pasted-image.tif"/>
                  <p:cNvPicPr/>
                  <p:nvPr/>
                </p:nvPicPr>
                <p:blipFill>
                  <a:blip r:embed="rId7">
                    <a:extLst/>
                  </a:blip>
                  <a:stretch>
                    <a:fillRect/>
                  </a:stretch>
                </p:blipFill>
                <p:spPr>
                  <a:xfrm>
                    <a:off x="2592924" y="717827"/>
                    <a:ext cx="1270181" cy="96178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1" name="Picture 230"/>
                  <p:cNvPicPr/>
                  <p:nvPr/>
                </p:nvPicPr>
                <p:blipFill>
                  <a:blip r:embed="rId27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19050" y="546198"/>
                    <a:ext cx="4104111" cy="1944553"/>
                  </a:xfrm>
                  <a:prstGeom prst="rect">
                    <a:avLst/>
                  </a:prstGeom>
                  <a:effectLst/>
                </p:spPr>
              </p:pic>
              <p:sp>
                <p:nvSpPr>
                  <p:cNvPr id="233" name="Shape 233"/>
                  <p:cNvSpPr/>
                  <p:nvPr/>
                </p:nvSpPr>
                <p:spPr>
                  <a:xfrm>
                    <a:off x="1516582" y="-15628"/>
                    <a:ext cx="1084696" cy="60593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2862" tIns="42862" rIns="42862" bIns="42862" numCol="1" anchor="ctr">
                    <a:spAutoFit/>
                  </a:bodyPr>
                  <a:lstStyle>
                    <a:lvl1pPr>
                      <a:defRPr sz="3000"/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sz="1800">
                        <a:solidFill>
                          <a:srgbClr val="535353"/>
                        </a:solidFill>
                      </a:rPr>
                      <a:t>PaaS</a:t>
                    </a:r>
                  </a:p>
                </p:txBody>
              </p:sp>
            </p:grpSp>
            <p:grpSp>
              <p:nvGrpSpPr>
                <p:cNvPr id="243" name="Group 243"/>
                <p:cNvGrpSpPr/>
                <p:nvPr/>
              </p:nvGrpSpPr>
              <p:grpSpPr>
                <a:xfrm>
                  <a:off x="15272068" y="104454"/>
                  <a:ext cx="4904056" cy="2534856"/>
                  <a:chOff x="-19051" y="-15628"/>
                  <a:chExt cx="4904054" cy="2534855"/>
                </a:xfrm>
              </p:grpSpPr>
              <p:pic>
                <p:nvPicPr>
                  <p:cNvPr id="235" name="pasted-image.tif"/>
                  <p:cNvPicPr/>
                  <p:nvPr/>
                </p:nvPicPr>
                <p:blipFill>
                  <a:blip r:embed="rId28">
                    <a:extLst/>
                  </a:blip>
                  <a:stretch>
                    <a:fillRect/>
                  </a:stretch>
                </p:blipFill>
                <p:spPr>
                  <a:xfrm>
                    <a:off x="3544978" y="1272580"/>
                    <a:ext cx="1084834" cy="108001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6" name="pasted-image.tif"/>
                  <p:cNvPicPr/>
                  <p:nvPr/>
                </p:nvPicPr>
                <p:blipFill>
                  <a:blip r:embed="rId29">
                    <a:extLst/>
                  </a:blip>
                  <a:stretch>
                    <a:fillRect/>
                  </a:stretch>
                </p:blipFill>
                <p:spPr>
                  <a:xfrm>
                    <a:off x="191233" y="704719"/>
                    <a:ext cx="1331950" cy="74838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7" name="pasted-image.tif"/>
                  <p:cNvPicPr/>
                  <p:nvPr/>
                </p:nvPicPr>
                <p:blipFill>
                  <a:blip r:embed="rId30">
                    <a:extLst/>
                  </a:blip>
                  <a:stretch>
                    <a:fillRect/>
                  </a:stretch>
                </p:blipFill>
                <p:spPr>
                  <a:xfrm>
                    <a:off x="191233" y="1631356"/>
                    <a:ext cx="1304862" cy="73398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8" name="pasted-image.tif"/>
                  <p:cNvPicPr/>
                  <p:nvPr/>
                </p:nvPicPr>
                <p:blipFill>
                  <a:blip r:embed="rId31">
                    <a:extLst/>
                  </a:blip>
                  <a:srcRect t="10023" b="34983"/>
                  <a:stretch>
                    <a:fillRect/>
                  </a:stretch>
                </p:blipFill>
                <p:spPr>
                  <a:xfrm>
                    <a:off x="1690075" y="1778632"/>
                    <a:ext cx="1660858" cy="57448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9" name="Picture 238"/>
                  <p:cNvPicPr/>
                  <p:nvPr/>
                </p:nvPicPr>
                <p:blipFill>
                  <a:blip r:embed="rId32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19051" y="574674"/>
                    <a:ext cx="4904054" cy="1944553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41" name="pasted-image.tif"/>
                  <p:cNvPicPr/>
                  <p:nvPr/>
                </p:nvPicPr>
                <p:blipFill>
                  <a:blip r:embed="rId33">
                    <a:extLst/>
                  </a:blip>
                  <a:stretch>
                    <a:fillRect/>
                  </a:stretch>
                </p:blipFill>
                <p:spPr>
                  <a:xfrm>
                    <a:off x="1738559" y="1044243"/>
                    <a:ext cx="1612439" cy="57467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42" name="Shape 242"/>
                  <p:cNvSpPr/>
                  <p:nvPr/>
                </p:nvSpPr>
                <p:spPr>
                  <a:xfrm>
                    <a:off x="765049" y="-15628"/>
                    <a:ext cx="4012846" cy="6059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2862" tIns="42862" rIns="42862" bIns="42862" numCol="1" anchor="ctr">
                    <a:spAutoFit/>
                  </a:bodyPr>
                  <a:lstStyle>
                    <a:lvl1pPr>
                      <a:defRPr sz="3000"/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sz="1800">
                        <a:solidFill>
                          <a:srgbClr val="535353"/>
                        </a:solidFill>
                      </a:rPr>
                      <a:t>containers &amp; discovery</a:t>
                    </a:r>
                  </a:p>
                </p:txBody>
              </p:sp>
            </p:grpSp>
          </p:grpSp>
          <p:sp>
            <p:nvSpPr>
              <p:cNvPr id="245" name="Shape 245"/>
              <p:cNvSpPr/>
              <p:nvPr/>
            </p:nvSpPr>
            <p:spPr>
              <a:xfrm>
                <a:off x="0" y="0"/>
                <a:ext cx="20742906" cy="1335877"/>
              </a:xfrm>
              <a:prstGeom prst="rect">
                <a:avLst/>
              </a:prstGeom>
              <a:solidFill>
                <a:srgbClr val="3C4454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 lvl="0" algn="ctr">
                  <a:defRPr sz="1800" b="0">
                    <a:solidFill>
                      <a:srgbClr val="000000"/>
                    </a:solidFill>
                  </a:defRPr>
                </a:pPr>
                <a:r>
                  <a:rPr sz="3000" b="0" dirty="0">
                    <a:solidFill>
                      <a:schemeClr val="bg1"/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Applications &amp; Micro Services</a:t>
                </a:r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96509" y="288027"/>
              <a:ext cx="1871772" cy="7900986"/>
              <a:chOff x="96509" y="-2682792"/>
              <a:chExt cx="1871771" cy="7900983"/>
            </a:xfrm>
          </p:grpSpPr>
          <p:sp>
            <p:nvSpPr>
              <p:cNvPr id="247" name="Shape 247"/>
              <p:cNvSpPr/>
              <p:nvPr/>
            </p:nvSpPr>
            <p:spPr>
              <a:xfrm>
                <a:off x="96509" y="-2682792"/>
                <a:ext cx="1871771" cy="7598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2862" tIns="42862" rIns="42862" bIns="42862" numCol="1" anchor="ctr">
                <a:spAutoFit/>
              </a:bodyPr>
              <a:lstStyle>
                <a:lvl1pPr>
                  <a:defRPr sz="4000" b="1">
                    <a:solidFill>
                      <a:srgbClr val="EA9200"/>
                    </a:solidFill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2400" b="0" dirty="0">
                    <a:latin typeface="Gill Sans Light" charset="0"/>
                    <a:ea typeface="Gill Sans Light" charset="0"/>
                    <a:cs typeface="Gill Sans Light" charset="0"/>
                  </a:rPr>
                  <a:t>S</a:t>
                </a:r>
                <a:r>
                  <a:rPr sz="2400" b="0" dirty="0" smtClean="0">
                    <a:latin typeface="Gill Sans Light" charset="0"/>
                    <a:ea typeface="Gill Sans Light" charset="0"/>
                    <a:cs typeface="Gill Sans Light" charset="0"/>
                  </a:rPr>
                  <a:t>trategic</a:t>
                </a:r>
                <a:endParaRPr sz="2400" b="0" dirty="0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  <p:sp>
            <p:nvSpPr>
              <p:cNvPr id="248" name="Shape 248"/>
              <p:cNvSpPr/>
              <p:nvPr/>
            </p:nvSpPr>
            <p:spPr>
              <a:xfrm rot="16200000">
                <a:off x="-2394170" y="1420511"/>
                <a:ext cx="6853134" cy="742225"/>
              </a:xfrm>
              <a:prstGeom prst="rightArrow">
                <a:avLst>
                  <a:gd name="adj1" fmla="val 33734"/>
                  <a:gd name="adj2" fmla="val 77963"/>
                </a:avLst>
              </a:prstGeom>
              <a:solidFill>
                <a:srgbClr val="EA9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</a:defRPr>
                </a:pPr>
                <a:endParaRPr sz="1560"/>
              </a:p>
            </p:txBody>
          </p:sp>
        </p:grpSp>
      </p:grpSp>
      <p:sp>
        <p:nvSpPr>
          <p:cNvPr id="2" name="Down Arrow 1"/>
          <p:cNvSpPr/>
          <p:nvPr/>
        </p:nvSpPr>
        <p:spPr bwMode="auto">
          <a:xfrm>
            <a:off x="5559095" y="998806"/>
            <a:ext cx="828223" cy="745049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9712" y="200341"/>
            <a:ext cx="505448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  <a:latin typeface="Gill Sans Light"/>
                <a:cs typeface="Gill Sans Light"/>
              </a:rPr>
              <a:t>What goes here?</a:t>
            </a:r>
          </a:p>
        </p:txBody>
      </p:sp>
    </p:spTree>
    <p:extLst>
      <p:ext uri="{BB962C8B-B14F-4D97-AF65-F5344CB8AC3E}">
        <p14:creationId xmlns:p14="http://schemas.microsoft.com/office/powerpoint/2010/main" val="43677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ideal application is…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i="1" dirty="0" smtClean="0">
                <a:latin typeface="Gill Sans Light" charset="0"/>
                <a:ea typeface="Gill Sans Light" charset="0"/>
                <a:cs typeface="Gill Sans Light" charset="0"/>
              </a:rPr>
              <a:t>An autonomous actor, which makes progress toward its desired state, and exposes interfaces to allow others to verify its promises</a:t>
            </a:r>
          </a:p>
          <a:p>
            <a:pPr marL="0" indent="0" algn="ctr">
              <a:buNone/>
            </a:pPr>
            <a:r>
              <a:rPr lang="en-US" sz="2800" i="1" dirty="0" smtClean="0">
                <a:latin typeface="Gill Sans Light" charset="0"/>
                <a:ea typeface="Gill Sans Light" charset="0"/>
                <a:cs typeface="Gill Sans Light" charset="0"/>
              </a:rPr>
              <a:t>From an atomic, immutable </a:t>
            </a:r>
            <a:r>
              <a:rPr lang="en-US" sz="2800" i="1" dirty="0">
                <a:latin typeface="Gill Sans Light" charset="0"/>
                <a:ea typeface="Gill Sans Light" charset="0"/>
                <a:cs typeface="Gill Sans Light" charset="0"/>
              </a:rPr>
              <a:t>build artifact which is responsible for all of it’s </a:t>
            </a:r>
            <a:r>
              <a:rPr lang="en-US" sz="2800" i="1" dirty="0" smtClean="0">
                <a:latin typeface="Gill Sans Light" charset="0"/>
                <a:ea typeface="Gill Sans Light" charset="0"/>
                <a:cs typeface="Gill Sans Light" charset="0"/>
              </a:rPr>
              <a:t>behavior</a:t>
            </a:r>
            <a:endParaRPr lang="en-US" sz="4000" i="1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r>
              <a:rPr lang="en-US" dirty="0" smtClean="0"/>
              <a:t>Dynamically configurable at runtime</a:t>
            </a:r>
          </a:p>
          <a:p>
            <a:r>
              <a:rPr lang="en-US" dirty="0" smtClean="0"/>
              <a:t>Topology aware (standalone, leader/follower, etc.)</a:t>
            </a:r>
          </a:p>
          <a:p>
            <a:r>
              <a:rPr lang="en-US" dirty="0" smtClean="0"/>
              <a:t>Update strategy aware (stateless, one-at-a-time, by percentage, etc.)</a:t>
            </a:r>
          </a:p>
          <a:p>
            <a:r>
              <a:rPr lang="en-US" dirty="0" smtClean="0"/>
              <a:t>Security aware (PGP encrypted at the artifact and secret level)</a:t>
            </a:r>
          </a:p>
          <a:p>
            <a:r>
              <a:rPr lang="en-US" dirty="0" smtClean="0"/>
              <a:t>Health checks (is the application healthy?)</a:t>
            </a:r>
          </a:p>
          <a:p>
            <a:r>
              <a:rPr lang="en-US" dirty="0" smtClean="0"/>
              <a:t>Monitoring (is the application working as desired?)</a:t>
            </a:r>
          </a:p>
          <a:p>
            <a:r>
              <a:rPr lang="en-US" dirty="0" smtClean="0"/>
              <a:t>Backups (do we need to persist state?)</a:t>
            </a:r>
          </a:p>
          <a:p>
            <a:r>
              <a:rPr lang="en-US" dirty="0" smtClean="0"/>
              <a:t>….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it feels like this throughout it’s lifecycle:</a:t>
            </a:r>
            <a:endParaRPr lang="en-US" dirty="0"/>
          </a:p>
        </p:txBody>
      </p:sp>
      <p:pic>
        <p:nvPicPr>
          <p:cNvPr id="4" name="Shape 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1599" y="1674762"/>
            <a:ext cx="12147205" cy="5790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29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executable artifact which…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6450767" cy="4811358"/>
          </a:xfrm>
        </p:spPr>
        <p:txBody>
          <a:bodyPr/>
          <a:lstStyle/>
          <a:p>
            <a:r>
              <a:rPr lang="en-US" dirty="0" smtClean="0"/>
              <a:t>Abstracts</a:t>
            </a:r>
          </a:p>
          <a:p>
            <a:pPr lvl="1"/>
            <a:r>
              <a:rPr lang="en-US" dirty="0" smtClean="0"/>
              <a:t>The operating system</a:t>
            </a:r>
          </a:p>
          <a:p>
            <a:pPr lvl="1"/>
            <a:r>
              <a:rPr lang="en-US" dirty="0" smtClean="0"/>
              <a:t>The package manager</a:t>
            </a:r>
          </a:p>
          <a:p>
            <a:pPr lvl="1"/>
            <a:r>
              <a:rPr lang="en-US" dirty="0" smtClean="0"/>
              <a:t>Package repositories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Virtualization</a:t>
            </a:r>
          </a:p>
          <a:p>
            <a:pPr lvl="1"/>
            <a:r>
              <a:rPr lang="en-US" dirty="0" smtClean="0"/>
              <a:t>Host-level virtualization or </a:t>
            </a:r>
            <a:r>
              <a:rPr lang="en-US" dirty="0" err="1" smtClean="0"/>
              <a:t>IaaS</a:t>
            </a:r>
            <a:endParaRPr lang="en-US" dirty="0" smtClean="0"/>
          </a:p>
          <a:p>
            <a:r>
              <a:rPr lang="en-US" dirty="0" smtClean="0"/>
              <a:t>Has zero cognitive load to the consumer!</a:t>
            </a:r>
          </a:p>
          <a:p>
            <a:r>
              <a:rPr lang="en-US" dirty="0" smtClean="0"/>
              <a:t>Any complexity lives with the producer, not the consumer</a:t>
            </a:r>
            <a:endParaRPr lang="en-US" dirty="0"/>
          </a:p>
        </p:txBody>
      </p:sp>
      <p:pic>
        <p:nvPicPr>
          <p:cNvPr id="4" name="Shape 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5202" y="1670583"/>
            <a:ext cx="6705600" cy="3126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413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2015v2">
  <a:themeElements>
    <a:clrScheme name="Custom 1">
      <a:dk1>
        <a:sysClr val="windowText" lastClr="000000"/>
      </a:dk1>
      <a:lt1>
        <a:sysClr val="window" lastClr="FFFFFF"/>
      </a:lt1>
      <a:dk2>
        <a:srgbClr val="2F3336"/>
      </a:dk2>
      <a:lt2>
        <a:srgbClr val="5AA1DA"/>
      </a:lt2>
      <a:accent1>
        <a:srgbClr val="F18B21"/>
      </a:accent1>
      <a:accent2>
        <a:srgbClr val="3F5364"/>
      </a:accent2>
      <a:accent3>
        <a:srgbClr val="6BB2E2"/>
      </a:accent3>
      <a:accent4>
        <a:srgbClr val="5AB7B2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-16x9-Blue.potx" id="{AEDCA41E-F161-4EBB-B511-A8687687A8DC}" vid="{64ECDA82-38C2-4FAD-B0A3-D276970F43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770</TotalTime>
  <Words>1993</Words>
  <Application>Microsoft Macintosh PowerPoint</Application>
  <PresentationFormat>Custom</PresentationFormat>
  <Paragraphs>269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Calibri</vt:lpstr>
      <vt:lpstr>Consolas</vt:lpstr>
      <vt:lpstr>Gill Sans</vt:lpstr>
      <vt:lpstr>Gill Sans Light</vt:lpstr>
      <vt:lpstr>Inconsolata-dz for Powerline dzForPowerline</vt:lpstr>
      <vt:lpstr>Lucida Grande</vt:lpstr>
      <vt:lpstr>Quicksand</vt:lpstr>
      <vt:lpstr>Wingdings</vt:lpstr>
      <vt:lpstr>Arial</vt:lpstr>
      <vt:lpstr>Chef2015v2</vt:lpstr>
      <vt:lpstr>Bldr</vt:lpstr>
      <vt:lpstr>Agenda</vt:lpstr>
      <vt:lpstr>What is Bldr</vt:lpstr>
      <vt:lpstr>PowerPoint Presentation</vt:lpstr>
      <vt:lpstr>PowerPoint Presentation</vt:lpstr>
      <vt:lpstr>PowerPoint Presentation</vt:lpstr>
      <vt:lpstr>The ideal application is…</vt:lpstr>
      <vt:lpstr>And it feels like this throughout it’s lifecycle:</vt:lpstr>
      <vt:lpstr>An executable artifact which…</vt:lpstr>
      <vt:lpstr>With consistent management</vt:lpstr>
      <vt:lpstr>We want that experience</vt:lpstr>
      <vt:lpstr>This is what Bldr solves!</vt:lpstr>
      <vt:lpstr>Demo</vt:lpstr>
      <vt:lpstr>Docker alone – an executable artifact with no management</vt:lpstr>
      <vt:lpstr>How would we fix that?</vt:lpstr>
      <vt:lpstr>What do we really want?</vt:lpstr>
      <vt:lpstr>Good for hand configuring, but not for production</vt:lpstr>
      <vt:lpstr>Dynamic reconfiguration</vt:lpstr>
      <vt:lpstr>Topology Awareness</vt:lpstr>
      <vt:lpstr>Services can watch other Services</vt:lpstr>
      <vt:lpstr>PowerPoint Presentation</vt:lpstr>
      <vt:lpstr>Bldr starts with packages</vt:lpstr>
      <vt:lpstr>Packages are created with bldr-build</vt:lpstr>
      <vt:lpstr>The resulting package</vt:lpstr>
      <vt:lpstr>What happens at runtime</vt:lpstr>
      <vt:lpstr>Configuration, Topology, Watches and System data</vt:lpstr>
      <vt:lpstr>Repositories, Continuous Delivery, and Update Strategies</vt:lpstr>
      <vt:lpstr>Security</vt:lpstr>
      <vt:lpstr>Build Service</vt:lpstr>
      <vt:lpstr>Go to market</vt:lpstr>
      <vt:lpstr>PowerPoint Presentation</vt:lpstr>
      <vt:lpstr>Customers</vt:lpstr>
      <vt:lpstr>Partners</vt:lpstr>
      <vt:lpstr>Marketing</vt:lpstr>
      <vt:lpstr>Launch Plan</vt:lpstr>
      <vt:lpstr>PowerPoint Presentation</vt:lpstr>
    </vt:vector>
  </TitlesOfParts>
  <Company>Chef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Andy Paroff</dc:creator>
  <cp:lastModifiedBy>Adam Jacob</cp:lastModifiedBy>
  <cp:revision>86</cp:revision>
  <dcterms:created xsi:type="dcterms:W3CDTF">2015-04-20T20:56:17Z</dcterms:created>
  <dcterms:modified xsi:type="dcterms:W3CDTF">2015-10-29T16:30:05Z</dcterms:modified>
</cp:coreProperties>
</file>